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15.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removePersonalInfoOnSave="1" saveSubsetFonts="1">
  <p:sldMasterIdLst>
    <p:sldMasterId id="2147484800" r:id="rId1"/>
  </p:sldMasterIdLst>
  <p:notesMasterIdLst>
    <p:notesMasterId r:id="rId19"/>
  </p:notesMasterIdLst>
  <p:handoutMasterIdLst>
    <p:handoutMasterId r:id="rId20"/>
  </p:handoutMasterIdLst>
  <p:sldIdLst>
    <p:sldId id="320" r:id="rId2"/>
    <p:sldId id="294" r:id="rId3"/>
    <p:sldId id="311" r:id="rId4"/>
    <p:sldId id="321" r:id="rId5"/>
    <p:sldId id="325" r:id="rId6"/>
    <p:sldId id="318" r:id="rId7"/>
    <p:sldId id="306" r:id="rId8"/>
    <p:sldId id="304" r:id="rId9"/>
    <p:sldId id="295" r:id="rId10"/>
    <p:sldId id="299" r:id="rId11"/>
    <p:sldId id="326" r:id="rId12"/>
    <p:sldId id="314" r:id="rId13"/>
    <p:sldId id="328" r:id="rId14"/>
    <p:sldId id="315" r:id="rId15"/>
    <p:sldId id="329" r:id="rId16"/>
    <p:sldId id="323" r:id="rId17"/>
    <p:sldId id="297" r:id="rId18"/>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3840"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uthor" initials="A"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A7FF"/>
    <a:srgbClr val="FFCCFF"/>
    <a:srgbClr val="0000FF"/>
    <a:srgbClr val="6699FF"/>
    <a:srgbClr val="FFF9CD"/>
    <a:srgbClr val="2DA2B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876" autoAdjust="0"/>
    <p:restoredTop sz="64586" autoAdjust="0"/>
  </p:normalViewPr>
  <p:slideViewPr>
    <p:cSldViewPr>
      <p:cViewPr varScale="1">
        <p:scale>
          <a:sx n="95" d="100"/>
          <a:sy n="95" d="100"/>
        </p:scale>
        <p:origin x="-1376"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430" y="72"/>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5616"/>
          </a:xfrm>
          <a:prstGeom prst="rect">
            <a:avLst/>
          </a:prstGeom>
        </p:spPr>
        <p:txBody>
          <a:bodyPr vert="horz" lIns="92924" tIns="46462" rIns="92924" bIns="46462"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sz="quarter" idx="1"/>
          </p:nvPr>
        </p:nvSpPr>
        <p:spPr>
          <a:xfrm>
            <a:off x="3938872" y="0"/>
            <a:ext cx="3014393" cy="465616"/>
          </a:xfrm>
          <a:prstGeom prst="rect">
            <a:avLst/>
          </a:prstGeom>
        </p:spPr>
        <p:txBody>
          <a:bodyPr vert="horz" wrap="square" lIns="92924" tIns="46462" rIns="92924" bIns="46462" numCol="1" anchor="t" anchorCtr="0" compatLnSpc="1">
            <a:prstTxWarp prst="textNoShape">
              <a:avLst/>
            </a:prstTxWarp>
          </a:bodyPr>
          <a:lstStyle>
            <a:lvl1pPr algn="r" eaLnBrk="1" hangingPunct="1">
              <a:defRPr sz="1200">
                <a:cs typeface="Arial" panose="020B0604020202020204" pitchFamily="34" charset="0"/>
              </a:defRPr>
            </a:lvl1pPr>
          </a:lstStyle>
          <a:p>
            <a:pPr>
              <a:defRPr/>
            </a:pPr>
            <a:endParaRPr lang="en-US" altLang="en-US"/>
          </a:p>
        </p:txBody>
      </p:sp>
      <p:sp>
        <p:nvSpPr>
          <p:cNvPr id="4" name="Footer Placeholder 3"/>
          <p:cNvSpPr>
            <a:spLocks noGrp="1"/>
          </p:cNvSpPr>
          <p:nvPr>
            <p:ph type="ftr" sz="quarter" idx="2"/>
          </p:nvPr>
        </p:nvSpPr>
        <p:spPr>
          <a:xfrm>
            <a:off x="1" y="8841885"/>
            <a:ext cx="3014393" cy="465616"/>
          </a:xfrm>
          <a:prstGeom prst="rect">
            <a:avLst/>
          </a:prstGeom>
        </p:spPr>
        <p:txBody>
          <a:bodyPr vert="horz" lIns="92924" tIns="46462" rIns="92924" bIns="46462" rtlCol="0" anchor="b"/>
          <a:lstStyle>
            <a:lvl1pPr algn="l" eaLnBrk="1" hangingPunct="1">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38872" y="8841885"/>
            <a:ext cx="3014393" cy="465616"/>
          </a:xfrm>
          <a:prstGeom prst="rect">
            <a:avLst/>
          </a:prstGeom>
        </p:spPr>
        <p:txBody>
          <a:bodyPr vert="horz" wrap="square" lIns="92924" tIns="46462" rIns="92924" bIns="46462" numCol="1" anchor="b" anchorCtr="0" compatLnSpc="1">
            <a:prstTxWarp prst="textNoShape">
              <a:avLst/>
            </a:prstTxWarp>
          </a:bodyPr>
          <a:lstStyle>
            <a:lvl1pPr algn="r" eaLnBrk="1" hangingPunct="1">
              <a:defRPr sz="1200"/>
            </a:lvl1pPr>
          </a:lstStyle>
          <a:p>
            <a:fld id="{7E4B3B2B-73CE-430D-A54C-27DAC73F0F23}"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198202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5616"/>
          </a:xfrm>
          <a:prstGeom prst="rect">
            <a:avLst/>
          </a:prstGeom>
        </p:spPr>
        <p:txBody>
          <a:bodyPr vert="horz" lIns="92924" tIns="46462" rIns="92924" bIns="4646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8872" y="0"/>
            <a:ext cx="3014393" cy="465616"/>
          </a:xfrm>
          <a:prstGeom prst="rect">
            <a:avLst/>
          </a:prstGeom>
        </p:spPr>
        <p:txBody>
          <a:bodyPr vert="horz" wrap="square" lIns="92924" tIns="46462" rIns="92924" bIns="46462" numCol="1" anchor="t" anchorCtr="0" compatLnSpc="1">
            <a:prstTxWarp prst="textNoShape">
              <a:avLst/>
            </a:prstTxWarp>
          </a:bodyPr>
          <a:lstStyle>
            <a:lvl1pPr algn="r" eaLnBrk="1" hangingPunct="1">
              <a:defRPr sz="1200">
                <a:cs typeface="Arial" panose="020B0604020202020204" pitchFamily="34" charset="0"/>
              </a:defRPr>
            </a:lvl1pPr>
          </a:lstStyle>
          <a:p>
            <a:pPr>
              <a:defRPr/>
            </a:pPr>
            <a:endParaRPr lang="en-US" altLang="en-US"/>
          </a:p>
        </p:txBody>
      </p:sp>
      <p:sp>
        <p:nvSpPr>
          <p:cNvPr id="4" name="Slide Image Placeholder 3"/>
          <p:cNvSpPr>
            <a:spLocks noGrp="1" noRot="1" noChangeAspect="1"/>
          </p:cNvSpPr>
          <p:nvPr>
            <p:ph type="sldImg" idx="2"/>
          </p:nvPr>
        </p:nvSpPr>
        <p:spPr>
          <a:xfrm>
            <a:off x="374650" y="696913"/>
            <a:ext cx="6205538" cy="3490912"/>
          </a:xfrm>
          <a:prstGeom prst="rect">
            <a:avLst/>
          </a:prstGeom>
          <a:noFill/>
          <a:ln w="12700">
            <a:solidFill>
              <a:prstClr val="black"/>
            </a:solidFill>
          </a:ln>
        </p:spPr>
        <p:txBody>
          <a:bodyPr vert="horz" lIns="92924" tIns="46462" rIns="92924" bIns="46462" rtlCol="0" anchor="ctr"/>
          <a:lstStyle/>
          <a:p>
            <a:pPr lvl="0"/>
            <a:endParaRPr lang="en-US" noProof="0"/>
          </a:p>
        </p:txBody>
      </p:sp>
      <p:sp>
        <p:nvSpPr>
          <p:cNvPr id="5" name="Notes Placeholder 4"/>
          <p:cNvSpPr>
            <a:spLocks noGrp="1"/>
          </p:cNvSpPr>
          <p:nvPr>
            <p:ph type="body" sz="quarter" idx="3"/>
          </p:nvPr>
        </p:nvSpPr>
        <p:spPr>
          <a:xfrm>
            <a:off x="696114" y="4422543"/>
            <a:ext cx="5562611" cy="4188935"/>
          </a:xfrm>
          <a:prstGeom prst="rect">
            <a:avLst/>
          </a:prstGeom>
        </p:spPr>
        <p:txBody>
          <a:bodyPr vert="horz" lIns="92924" tIns="46462" rIns="92924" bIns="4646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841885"/>
            <a:ext cx="3014393" cy="465616"/>
          </a:xfrm>
          <a:prstGeom prst="rect">
            <a:avLst/>
          </a:prstGeom>
        </p:spPr>
        <p:txBody>
          <a:bodyPr vert="horz" lIns="92924" tIns="46462" rIns="92924" bIns="4646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8872" y="8841885"/>
            <a:ext cx="3014393" cy="465616"/>
          </a:xfrm>
          <a:prstGeom prst="rect">
            <a:avLst/>
          </a:prstGeom>
        </p:spPr>
        <p:txBody>
          <a:bodyPr vert="horz" wrap="square" lIns="92924" tIns="46462" rIns="92924" bIns="46462" numCol="1" anchor="b" anchorCtr="0" compatLnSpc="1">
            <a:prstTxWarp prst="textNoShape">
              <a:avLst/>
            </a:prstTxWarp>
          </a:bodyPr>
          <a:lstStyle>
            <a:lvl1pPr algn="r" eaLnBrk="1" hangingPunct="1">
              <a:defRPr sz="1200"/>
            </a:lvl1pPr>
          </a:lstStyle>
          <a:p>
            <a:fld id="{231AFAE4-38D3-494A-8B33-83D6FFFD3FD0}"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3446225"/>
      </p:ext>
    </p:extLst>
  </p:cSld>
  <p:clrMap bg1="lt1" tx1="dk1" bg2="lt2" tx2="dk2" accent1="accent1" accent2="accent2" accent3="accent3" accent4="accent4" accent5="accent5" accent6="accent6" hlink="hlink" folHlink="folHlink"/>
  <p:hf/>
  <p:notesStyle>
    <a:lvl1pPr marL="1714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mn-lt"/>
        <a:ea typeface="+mn-ea"/>
        <a:cs typeface="+mn-cs"/>
      </a:defRPr>
    </a:lvl1pPr>
    <a:lvl2pPr marL="6286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mn-lt"/>
        <a:ea typeface="+mn-ea"/>
        <a:cs typeface="+mn-cs"/>
      </a:defRPr>
    </a:lvl2pPr>
    <a:lvl3pPr marL="10858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mn-lt"/>
        <a:ea typeface="+mn-ea"/>
        <a:cs typeface="+mn-cs"/>
      </a:defRPr>
    </a:lvl3pPr>
    <a:lvl4pPr marL="15430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mn-lt"/>
        <a:ea typeface="+mn-ea"/>
        <a:cs typeface="+mn-cs"/>
      </a:defRPr>
    </a:lvl4pPr>
    <a:lvl5pPr marL="2000250" indent="-171450" algn="l" defTabSz="457200" rtl="0" eaLnBrk="0" fontAlgn="base" hangingPunct="0">
      <a:spcBef>
        <a:spcPct val="30000"/>
      </a:spcBef>
      <a:spcAft>
        <a:spcPct val="0"/>
      </a:spcAft>
      <a:buFont typeface="Arial" panose="020B0604020202020204" pitchFamily="34" charset="0"/>
      <a:buChar char="•"/>
      <a:defRPr sz="12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Social Security</a:t>
            </a:r>
            <a:r>
              <a:rPr lang="en-US" altLang="en-US" b="1" baseline="0" dirty="0" smtClean="0"/>
              <a:t> is frequently seen in Tax-Aide prepared returns</a:t>
            </a:r>
          </a:p>
          <a:p>
            <a:r>
              <a:rPr lang="en-US" altLang="en-US" b="1" baseline="0" dirty="0" smtClean="0"/>
              <a:t>All counselors should have a thorough working knowledge of this material</a:t>
            </a:r>
          </a:p>
          <a:p>
            <a:r>
              <a:rPr lang="en-US" altLang="en-US" b="1" baseline="0" dirty="0" smtClean="0"/>
              <a:t>Lump-Sum benefits are not often seen – it is at the end of this lesson as a Comprehensive topic</a:t>
            </a:r>
          </a:p>
          <a:p>
            <a:pPr>
              <a:buNone/>
            </a:pPr>
            <a:r>
              <a:rPr lang="en-US" sz="1200" b="1" i="0" u="none" strike="noStrike" kern="1200" baseline="0" dirty="0" smtClean="0">
                <a:solidFill>
                  <a:schemeClr val="tx1"/>
                </a:solidFill>
                <a:latin typeface="+mn-lt"/>
                <a:ea typeface="+mn-ea"/>
                <a:cs typeface="+mn-cs"/>
              </a:rPr>
              <a:t/>
            </a:r>
            <a:br>
              <a:rPr lang="en-US" sz="1200" b="1" i="0" u="none" strike="noStrike" kern="1200" baseline="0" dirty="0" smtClean="0">
                <a:solidFill>
                  <a:schemeClr val="tx1"/>
                </a:solidFill>
                <a:latin typeface="+mn-lt"/>
                <a:ea typeface="+mn-ea"/>
                <a:cs typeface="+mn-cs"/>
              </a:rPr>
            </a:br>
            <a:endParaRPr lang="en-US" altLang="en-US" b="1" dirty="0"/>
          </a:p>
        </p:txBody>
      </p:sp>
      <p:sp>
        <p:nvSpPr>
          <p:cNvPr id="614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A4CABE53-C0E7-466E-A9A0-03259A13F3AD}" type="slidenum">
              <a:rPr lang="en-US" altLang="en-US"/>
              <a:pPr>
                <a:spcBef>
                  <a:spcPct val="0"/>
                </a:spcBef>
              </a:pPr>
              <a:t>1</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282439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Lump-sum</a:t>
            </a:r>
            <a:r>
              <a:rPr lang="en-US" altLang="en-US" baseline="0" dirty="0" smtClean="0"/>
              <a:t> worksheet comprehensive lesson next section</a:t>
            </a:r>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37893" name="Slide Number Placeholder 4"/>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7C510307-CB39-4065-A426-4E1A9B55A31F}" type="slidenum">
              <a:rPr lang="en-US" altLang="en-US"/>
              <a:pPr>
                <a:spcBef>
                  <a:spcPct val="0"/>
                </a:spcBef>
              </a:pPr>
              <a:t>10</a:t>
            </a:fld>
            <a:endParaRPr lang="en-US" alt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42185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dirty="0" smtClean="0"/>
              <a:t>If attorney fees are included in the Description of Amount in Box 3 section, those attorney fees are no longer deductible on Schedule A however,</a:t>
            </a:r>
            <a:r>
              <a:rPr lang="en-US" altLang="en-US" b="1" baseline="0" dirty="0" smtClean="0"/>
              <a:t> </a:t>
            </a:r>
            <a:r>
              <a:rPr lang="en-US" altLang="en-US" b="1" baseline="0" smtClean="0"/>
              <a:t>check for possible </a:t>
            </a:r>
            <a:r>
              <a:rPr lang="en-US" altLang="en-US" b="1" baseline="0" dirty="0" smtClean="0"/>
              <a:t>state deduction still in place.</a:t>
            </a:r>
            <a:endParaRPr lang="en-US" altLang="en-US" b="1" dirty="0"/>
          </a:p>
        </p:txBody>
      </p:sp>
      <p:sp>
        <p:nvSpPr>
          <p:cNvPr id="4" name="Footer Placeholder 3"/>
          <p:cNvSpPr>
            <a:spLocks noGrp="1"/>
          </p:cNvSpPr>
          <p:nvPr>
            <p:ph type="ftr" sz="quarter" idx="4"/>
          </p:nvPr>
        </p:nvSpPr>
        <p:spPr/>
        <p:txBody>
          <a:bodyPr/>
          <a:lstStyle/>
          <a:p>
            <a:pPr>
              <a:defRPr/>
            </a:pPr>
            <a:endParaRPr lang="en-US"/>
          </a:p>
        </p:txBody>
      </p:sp>
      <p:sp>
        <p:nvSpPr>
          <p:cNvPr id="18437" name="Slide Number Placeholder 4"/>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54824" indent="-289217">
              <a:defRPr>
                <a:solidFill>
                  <a:schemeClr val="tx1"/>
                </a:solidFill>
                <a:latin typeface="Calibri" pitchFamily="34" charset="0"/>
                <a:cs typeface="Arial" charset="0"/>
              </a:defRPr>
            </a:lvl2pPr>
            <a:lvl3pPr marL="1160045" indent="-232009">
              <a:defRPr>
                <a:solidFill>
                  <a:schemeClr val="tx1"/>
                </a:solidFill>
                <a:latin typeface="Calibri" pitchFamily="34" charset="0"/>
                <a:cs typeface="Arial" charset="0"/>
              </a:defRPr>
            </a:lvl3pPr>
            <a:lvl4pPr marL="1625652" indent="-232009">
              <a:defRPr>
                <a:solidFill>
                  <a:schemeClr val="tx1"/>
                </a:solidFill>
                <a:latin typeface="Calibri" pitchFamily="34" charset="0"/>
                <a:cs typeface="Arial" charset="0"/>
              </a:defRPr>
            </a:lvl4pPr>
            <a:lvl5pPr marL="2089671" indent="-232009">
              <a:defRPr>
                <a:solidFill>
                  <a:schemeClr val="tx1"/>
                </a:solidFill>
                <a:latin typeface="Calibri" pitchFamily="34" charset="0"/>
                <a:cs typeface="Arial" charset="0"/>
              </a:defRPr>
            </a:lvl5pPr>
            <a:lvl6pPr marL="2547332" indent="-232009" eaLnBrk="0" fontAlgn="base" hangingPunct="0">
              <a:spcBef>
                <a:spcPct val="0"/>
              </a:spcBef>
              <a:spcAft>
                <a:spcPct val="0"/>
              </a:spcAft>
              <a:defRPr>
                <a:solidFill>
                  <a:schemeClr val="tx1"/>
                </a:solidFill>
                <a:latin typeface="Calibri" pitchFamily="34" charset="0"/>
                <a:cs typeface="Arial" charset="0"/>
              </a:defRPr>
            </a:lvl6pPr>
            <a:lvl7pPr marL="3004994" indent="-232009" eaLnBrk="0" fontAlgn="base" hangingPunct="0">
              <a:spcBef>
                <a:spcPct val="0"/>
              </a:spcBef>
              <a:spcAft>
                <a:spcPct val="0"/>
              </a:spcAft>
              <a:defRPr>
                <a:solidFill>
                  <a:schemeClr val="tx1"/>
                </a:solidFill>
                <a:latin typeface="Calibri" pitchFamily="34" charset="0"/>
                <a:cs typeface="Arial" charset="0"/>
              </a:defRPr>
            </a:lvl7pPr>
            <a:lvl8pPr marL="3462656" indent="-232009" eaLnBrk="0" fontAlgn="base" hangingPunct="0">
              <a:spcBef>
                <a:spcPct val="0"/>
              </a:spcBef>
              <a:spcAft>
                <a:spcPct val="0"/>
              </a:spcAft>
              <a:defRPr>
                <a:solidFill>
                  <a:schemeClr val="tx1"/>
                </a:solidFill>
                <a:latin typeface="Calibri" pitchFamily="34" charset="0"/>
                <a:cs typeface="Arial" charset="0"/>
              </a:defRPr>
            </a:lvl8pPr>
            <a:lvl9pPr marL="3920317" indent="-232009" eaLnBrk="0" fontAlgn="base" hangingPunct="0">
              <a:spcBef>
                <a:spcPct val="0"/>
              </a:spcBef>
              <a:spcAft>
                <a:spcPct val="0"/>
              </a:spcAft>
              <a:defRPr>
                <a:solidFill>
                  <a:schemeClr val="tx1"/>
                </a:solidFill>
                <a:latin typeface="Calibri" pitchFamily="34" charset="0"/>
                <a:cs typeface="Arial" charset="0"/>
              </a:defRPr>
            </a:lvl9pPr>
          </a:lstStyle>
          <a:p>
            <a:fld id="{3DDF5001-8EAA-4A53-A3FE-85904B142237}" type="slidenum">
              <a:rPr lang="en-US" altLang="en-US"/>
              <a:pPr/>
              <a:t>12</a:t>
            </a:fld>
            <a:endParaRPr lang="en-US" alt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934479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38872" y="8841885"/>
            <a:ext cx="3014393" cy="46561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924" tIns="46462" rIns="92924" bIns="46462"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0BC3EB8-60BA-4181-8FF8-3BD662B4D63A}" type="slidenum">
              <a:rPr lang="en-US" altLang="en-US"/>
              <a:pPr algn="r" eaLnBrk="1" hangingPunct="1">
                <a:spcBef>
                  <a:spcPct val="0"/>
                </a:spcBef>
              </a:pPr>
              <a:t>13</a:t>
            </a:fld>
            <a:endParaRPr lang="en-US" altLang="en-US"/>
          </a:p>
        </p:txBody>
      </p:sp>
      <p:sp>
        <p:nvSpPr>
          <p:cNvPr id="16387" name="Rectangle 2"/>
          <p:cNvSpPr>
            <a:spLocks noGrp="1" noRot="1" noChangeAspect="1" noChangeArrowheads="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173213" indent="-173213" eaLnBrk="1" hangingPunct="1">
              <a:spcBef>
                <a:spcPct val="0"/>
              </a:spcBef>
              <a:buFontTx/>
              <a:buChar char="•"/>
            </a:pPr>
            <a:r>
              <a:rPr lang="en-US" altLang="en-US" b="1" dirty="0"/>
              <a:t>Sometimes if a taxpayer files for disability, it takes a long time to work through the approval process. This can result in social security allocated to several years. An example is shown on the next chart.</a:t>
            </a:r>
            <a:br>
              <a:rPr lang="en-US" altLang="en-US" b="1" dirty="0"/>
            </a:br>
            <a:endParaRPr lang="en-US" altLang="en-US" b="1" dirty="0"/>
          </a:p>
          <a:p>
            <a:pPr marL="173213" indent="-173213" eaLnBrk="1" hangingPunct="1">
              <a:spcBef>
                <a:spcPct val="0"/>
              </a:spcBef>
              <a:buFontTx/>
              <a:buChar char="•"/>
            </a:pPr>
            <a:r>
              <a:rPr lang="en-US" altLang="en-US" b="1" dirty="0"/>
              <a:t>For multiple year social security it may be possible that there isn’t any tax impact if all of the social security is entered as lump-sum for the current year. If there is an impact it may be better to use lump sum worksheets for each year; however, the AGI, taxable social security, total social security and tax exempt interest are needed for each year. If lump sum is used, taxpayer must have tax returns available for those years.</a:t>
            </a:r>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700321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Taxpayer MUST have previous year(s) return(s)</a:t>
            </a:r>
          </a:p>
          <a:p>
            <a:endParaRPr lang="en-US" altLang="en-US" b="1" dirty="0"/>
          </a:p>
        </p:txBody>
      </p:sp>
      <p:sp>
        <p:nvSpPr>
          <p:cNvPr id="20484"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ADCAB7B4-BACD-4188-9E3F-EAEC32E06931}" type="slidenum">
              <a:rPr lang="en-US" altLang="en-US"/>
              <a:pPr>
                <a:spcBef>
                  <a:spcPct val="0"/>
                </a:spcBef>
              </a:pPr>
              <a:t>14</a:t>
            </a:fld>
            <a:endParaRPr lang="en-US" altLang="en-US"/>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999590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p:txBody>
          <a:bodyPr/>
          <a:lstStyle/>
          <a:p>
            <a:pPr>
              <a:defRPr/>
            </a:pPr>
            <a:endParaRPr lang="en-US"/>
          </a:p>
        </p:txBody>
      </p:sp>
      <p:sp>
        <p:nvSpPr>
          <p:cNvPr id="24581" name="Slide Number Placeholder 4"/>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0C8BD57-A7E2-4819-945C-D04AC5492E71}" type="slidenum">
              <a:rPr lang="en-US" altLang="en-US"/>
              <a:pPr>
                <a:spcBef>
                  <a:spcPct val="0"/>
                </a:spcBef>
              </a:pPr>
              <a:t>15</a:t>
            </a:fld>
            <a:endParaRPr lang="en-US" alt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973122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p:txBody>
          <a:bodyPr/>
          <a:lstStyle/>
          <a:p>
            <a:pPr>
              <a:defRPr/>
            </a:pPr>
            <a:endParaRPr lang="en-US"/>
          </a:p>
        </p:txBody>
      </p:sp>
      <p:sp>
        <p:nvSpPr>
          <p:cNvPr id="24581" name="Slide Number Placeholder 4"/>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0C8BD57-A7E2-4819-945C-D04AC5492E71}" type="slidenum">
              <a:rPr lang="en-US" altLang="en-US"/>
              <a:pPr>
                <a:spcBef>
                  <a:spcPct val="0"/>
                </a:spcBef>
              </a:pPr>
              <a:t>16</a:t>
            </a:fld>
            <a:endParaRPr lang="en-US" alt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37207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C5855493-13F1-4723-8F9B-E97F2DA0A8BD}" type="slidenum">
              <a:rPr lang="en-US" altLang="en-US"/>
              <a:pPr>
                <a:spcBef>
                  <a:spcPct val="0"/>
                </a:spcBef>
              </a:pPr>
              <a:t>17</a:t>
            </a:fld>
            <a:endParaRPr lang="en-US" altLang="en-US"/>
          </a:p>
        </p:txBody>
      </p:sp>
      <p:sp>
        <p:nvSpPr>
          <p:cNvPr id="40963" name="Rectangle 2"/>
          <p:cNvSpPr>
            <a:spLocks noGrp="1" noRot="1" noChangeAspect="1" noChangeArrowheads="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492290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173213" indent="-173213">
              <a:buFontTx/>
              <a:buChar char="•"/>
            </a:pPr>
            <a:r>
              <a:rPr lang="en-US" altLang="en-US" b="1" dirty="0"/>
              <a:t>Ask for Social Security statement SSA-1099 and/or Railroad Retirement RRB-1099 if line 13 is checked either Yes or Unsure. </a:t>
            </a:r>
          </a:p>
          <a:p>
            <a:pPr marL="173213" indent="-173213">
              <a:buFontTx/>
              <a:buChar char="•"/>
            </a:pPr>
            <a:r>
              <a:rPr lang="en-US" altLang="en-US" b="1" dirty="0"/>
              <a:t>If any lump-sum payments, does taxpayer have returns for those years?</a:t>
            </a:r>
          </a:p>
        </p:txBody>
      </p:sp>
      <p:sp>
        <p:nvSpPr>
          <p:cNvPr id="819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34D9492B-3357-405F-88FE-725D229C0BB3}" type="slidenum">
              <a:rPr lang="en-US" altLang="en-US"/>
              <a:pPr>
                <a:spcBef>
                  <a:spcPct val="0"/>
                </a:spcBef>
              </a:pPr>
              <a:t>2</a:t>
            </a:fld>
            <a:endParaRPr lang="en-US" altLang="en-US"/>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152172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23E0CBE7-1FAF-48AF-AA51-FB2820758CA7}" type="slidenum">
              <a:rPr lang="en-US" altLang="en-US"/>
              <a:pPr>
                <a:spcBef>
                  <a:spcPct val="0"/>
                </a:spcBef>
              </a:pPr>
              <a:t>3</a:t>
            </a:fld>
            <a:endParaRPr lang="en-US" altLang="en-US"/>
          </a:p>
        </p:txBody>
      </p:sp>
      <p:sp>
        <p:nvSpPr>
          <p:cNvPr id="10243" name="Rectangle 2"/>
          <p:cNvSpPr>
            <a:spLocks noGrp="1" noRot="1" noChangeAspect="1" noChangeArrowheads="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244" name="Rectangle 3"/>
          <p:cNvSpPr>
            <a:spLocks noGrp="1" noChangeArrowheads="1"/>
          </p:cNvSpPr>
          <p:nvPr>
            <p:ph type="body" idx="1"/>
          </p:nvPr>
        </p:nvSpPr>
        <p:spPr bwMode="auto">
          <a:xfrm>
            <a:off x="773286" y="4422543"/>
            <a:ext cx="5562611" cy="4188935"/>
          </a:xfr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171623" indent="-171623" eaLnBrk="1" hangingPunct="1">
              <a:spcBef>
                <a:spcPct val="0"/>
              </a:spcBef>
              <a:buClr>
                <a:schemeClr val="accent2"/>
              </a:buClr>
              <a:buSzPct val="95000"/>
              <a:buFont typeface="Calibri" pitchFamily="34" charset="0"/>
              <a:buChar char="●"/>
            </a:pPr>
            <a:r>
              <a:rPr lang="en-US" altLang="en-US" b="1" dirty="0" smtClean="0"/>
              <a:t>Make </a:t>
            </a:r>
            <a:r>
              <a:rPr lang="en-US" altLang="en-US" b="1" dirty="0"/>
              <a:t>sure to use Form SSA-1099 and not the estimate for the next year. Sometimes taxpayers mistakenly bring in that form</a:t>
            </a:r>
            <a:r>
              <a:rPr lang="en-US" altLang="en-US" b="1" dirty="0" smtClean="0"/>
              <a:t>.</a:t>
            </a:r>
          </a:p>
          <a:p>
            <a:pPr marL="171623" indent="-171623" eaLnBrk="1" hangingPunct="1">
              <a:spcBef>
                <a:spcPct val="0"/>
              </a:spcBef>
              <a:buClr>
                <a:schemeClr val="accent2"/>
              </a:buClr>
              <a:buSzPct val="95000"/>
              <a:buFont typeface="Calibri" pitchFamily="34" charset="0"/>
              <a:buChar char="●"/>
            </a:pPr>
            <a:endParaRPr lang="en-US" altLang="en-US" b="1" dirty="0" smtClean="0"/>
          </a:p>
          <a:p>
            <a:pPr marL="171623" indent="-171623" eaLnBrk="1" hangingPunct="1">
              <a:spcBef>
                <a:spcPct val="0"/>
              </a:spcBef>
              <a:buClr>
                <a:schemeClr val="accent2"/>
              </a:buClr>
              <a:buSzPct val="95000"/>
              <a:buFont typeface="Calibri" pitchFamily="34" charset="0"/>
              <a:buChar char="●"/>
            </a:pPr>
            <a:r>
              <a:rPr lang="en-US" altLang="en-US" b="1" dirty="0" err="1" smtClean="0"/>
              <a:t>TaxSlayer</a:t>
            </a:r>
            <a:r>
              <a:rPr lang="en-US" altLang="en-US" b="1" dirty="0" smtClean="0"/>
              <a:t> takes</a:t>
            </a:r>
            <a:r>
              <a:rPr lang="en-US" altLang="en-US" b="1" baseline="0" dirty="0" smtClean="0"/>
              <a:t> </a:t>
            </a:r>
            <a:r>
              <a:rPr lang="en-US" altLang="en-US" b="1" dirty="0" smtClean="0"/>
              <a:t>Medicare premiums (combine and enter total on Social Security screen) to Schedule A medical expenses. See slide 5 if taxpayer is</a:t>
            </a:r>
            <a:r>
              <a:rPr lang="en-US" altLang="en-US" b="1" baseline="0" dirty="0" smtClean="0"/>
              <a:t> self-employed and qualifies for self-employed health insurance deduction.</a:t>
            </a:r>
            <a:endParaRPr lang="en-US" altLang="en-US" b="1" dirty="0"/>
          </a:p>
        </p:txBody>
      </p:sp>
      <p:sp>
        <p:nvSpPr>
          <p:cNvPr id="38917" name="Footer Placeholder 1"/>
          <p:cNvSpPr>
            <a:spLocks noGrp="1"/>
          </p:cNvSpPr>
          <p:nvPr>
            <p:ph type="ftr" sz="quarter" idx="4"/>
          </p:nvPr>
        </p:nvSpPr>
        <p:spPr bwMode="auto">
          <a:xfrm>
            <a:off x="773286" y="8803484"/>
            <a:ext cx="3012818" cy="28001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55005" indent="-290386">
              <a:defRPr>
                <a:solidFill>
                  <a:schemeClr val="tx1"/>
                </a:solidFill>
                <a:latin typeface="Calibri" pitchFamily="34" charset="0"/>
              </a:defRPr>
            </a:lvl2pPr>
            <a:lvl3pPr marL="1161545" indent="-232309">
              <a:defRPr>
                <a:solidFill>
                  <a:schemeClr val="tx1"/>
                </a:solidFill>
                <a:latin typeface="Calibri" pitchFamily="34" charset="0"/>
              </a:defRPr>
            </a:lvl3pPr>
            <a:lvl4pPr marL="1626163" indent="-232309">
              <a:defRPr>
                <a:solidFill>
                  <a:schemeClr val="tx1"/>
                </a:solidFill>
                <a:latin typeface="Calibri" pitchFamily="34" charset="0"/>
              </a:defRPr>
            </a:lvl4pPr>
            <a:lvl5pPr marL="2090781" indent="-232309">
              <a:defRPr>
                <a:solidFill>
                  <a:schemeClr val="tx1"/>
                </a:solidFill>
                <a:latin typeface="Calibri" pitchFamily="34" charset="0"/>
              </a:defRPr>
            </a:lvl5pPr>
            <a:lvl6pPr marL="2555399" indent="-232309" fontAlgn="base">
              <a:spcBef>
                <a:spcPct val="0"/>
              </a:spcBef>
              <a:spcAft>
                <a:spcPct val="0"/>
              </a:spcAft>
              <a:defRPr>
                <a:solidFill>
                  <a:schemeClr val="tx1"/>
                </a:solidFill>
                <a:latin typeface="Calibri" pitchFamily="34" charset="0"/>
              </a:defRPr>
            </a:lvl6pPr>
            <a:lvl7pPr marL="3020017" indent="-232309" fontAlgn="base">
              <a:spcBef>
                <a:spcPct val="0"/>
              </a:spcBef>
              <a:spcAft>
                <a:spcPct val="0"/>
              </a:spcAft>
              <a:defRPr>
                <a:solidFill>
                  <a:schemeClr val="tx1"/>
                </a:solidFill>
                <a:latin typeface="Calibri" pitchFamily="34" charset="0"/>
              </a:defRPr>
            </a:lvl7pPr>
            <a:lvl8pPr marL="3484636" indent="-232309" fontAlgn="base">
              <a:spcBef>
                <a:spcPct val="0"/>
              </a:spcBef>
              <a:spcAft>
                <a:spcPct val="0"/>
              </a:spcAft>
              <a:defRPr>
                <a:solidFill>
                  <a:schemeClr val="tx1"/>
                </a:solidFill>
                <a:latin typeface="Calibri" pitchFamily="34" charset="0"/>
              </a:defRPr>
            </a:lvl8pPr>
            <a:lvl9pPr marL="3949253" indent="-232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p>
        </p:txBody>
      </p:sp>
      <p:sp>
        <p:nvSpPr>
          <p:cNvPr id="38918" name="Header Placeholder 2"/>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5005" indent="-290386">
              <a:defRPr>
                <a:solidFill>
                  <a:schemeClr val="tx1"/>
                </a:solidFill>
                <a:latin typeface="Calibri" pitchFamily="34" charset="0"/>
              </a:defRPr>
            </a:lvl2pPr>
            <a:lvl3pPr marL="1161545" indent="-232309">
              <a:defRPr>
                <a:solidFill>
                  <a:schemeClr val="tx1"/>
                </a:solidFill>
                <a:latin typeface="Calibri" pitchFamily="34" charset="0"/>
              </a:defRPr>
            </a:lvl3pPr>
            <a:lvl4pPr marL="1626163" indent="-232309">
              <a:defRPr>
                <a:solidFill>
                  <a:schemeClr val="tx1"/>
                </a:solidFill>
                <a:latin typeface="Calibri" pitchFamily="34" charset="0"/>
              </a:defRPr>
            </a:lvl4pPr>
            <a:lvl5pPr marL="2090781" indent="-232309">
              <a:defRPr>
                <a:solidFill>
                  <a:schemeClr val="tx1"/>
                </a:solidFill>
                <a:latin typeface="Calibri" pitchFamily="34" charset="0"/>
              </a:defRPr>
            </a:lvl5pPr>
            <a:lvl6pPr marL="2555399" indent="-232309" fontAlgn="base">
              <a:spcBef>
                <a:spcPct val="0"/>
              </a:spcBef>
              <a:spcAft>
                <a:spcPct val="0"/>
              </a:spcAft>
              <a:defRPr>
                <a:solidFill>
                  <a:schemeClr val="tx1"/>
                </a:solidFill>
                <a:latin typeface="Calibri" pitchFamily="34" charset="0"/>
              </a:defRPr>
            </a:lvl6pPr>
            <a:lvl7pPr marL="3020017" indent="-232309" fontAlgn="base">
              <a:spcBef>
                <a:spcPct val="0"/>
              </a:spcBef>
              <a:spcAft>
                <a:spcPct val="0"/>
              </a:spcAft>
              <a:defRPr>
                <a:solidFill>
                  <a:schemeClr val="tx1"/>
                </a:solidFill>
                <a:latin typeface="Calibri" pitchFamily="34" charset="0"/>
              </a:defRPr>
            </a:lvl7pPr>
            <a:lvl8pPr marL="3484636" indent="-232309" fontAlgn="base">
              <a:spcBef>
                <a:spcPct val="0"/>
              </a:spcBef>
              <a:spcAft>
                <a:spcPct val="0"/>
              </a:spcAft>
              <a:defRPr>
                <a:solidFill>
                  <a:schemeClr val="tx1"/>
                </a:solidFill>
                <a:latin typeface="Calibri" pitchFamily="34" charset="0"/>
              </a:defRPr>
            </a:lvl8pPr>
            <a:lvl9pPr marL="3949253" indent="-232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p>
        </p:txBody>
      </p:sp>
      <p:sp>
        <p:nvSpPr>
          <p:cNvPr id="2" name="Date Placeholder 1"/>
          <p:cNvSpPr>
            <a:spLocks noGrp="1"/>
          </p:cNvSpPr>
          <p:nvPr>
            <p:ph type="dt" idx="10"/>
          </p:nvPr>
        </p:nvSpPr>
        <p:spPr/>
        <p:txBody>
          <a:bodyPr/>
          <a:lstStyle/>
          <a:p>
            <a:pPr>
              <a:defRPr/>
            </a:pPr>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004012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buNone/>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B11F2F87-76E0-4CCC-94A0-985AFFA8D2BD}" type="slidenum">
              <a:rPr lang="en-US" altLang="en-US"/>
              <a:pPr>
                <a:spcBef>
                  <a:spcPct val="0"/>
                </a:spcBef>
              </a:pPr>
              <a:t>4</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678623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Don’t double count the Medicare costs.  If qualified, the Line 29 deduction will provide the better deduction for taxpayer and do not enter on the Social Security Income Screen so </a:t>
            </a:r>
            <a:r>
              <a:rPr lang="en-US" sz="1200" b="1" i="0" u="none" strike="noStrike" kern="1200" baseline="0" dirty="0" err="1" smtClean="0">
                <a:solidFill>
                  <a:schemeClr val="tx1"/>
                </a:solidFill>
                <a:latin typeface="+mn-lt"/>
                <a:ea typeface="+mn-ea"/>
                <a:cs typeface="+mn-cs"/>
              </a:rPr>
              <a:t>TaxSlayer</a:t>
            </a:r>
            <a:r>
              <a:rPr lang="en-US" sz="1200" b="1" i="0" u="none" strike="noStrike" kern="1200" baseline="0" dirty="0" smtClean="0">
                <a:solidFill>
                  <a:schemeClr val="tx1"/>
                </a:solidFill>
                <a:latin typeface="+mn-lt"/>
                <a:ea typeface="+mn-ea"/>
                <a:cs typeface="+mn-cs"/>
              </a:rPr>
              <a:t> does not post to Schedule A</a:t>
            </a:r>
            <a:r>
              <a:rPr lang="en-US" sz="1200" b="1"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From Pub 4491: Self-employed taxpayers who reported a net profit on Schedule C or Schedule C-EZ for the year may be able to deduct the cost of their health insurance paid as a deduction to their adjusted gross income. The insurance plan must be established under the trade or business and the deduction cannot be more than the earned income from that trade or business.</a:t>
            </a: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Medicare </a:t>
            </a:r>
            <a:r>
              <a:rPr lang="en-US" sz="1200" b="1" i="0" u="none" strike="noStrike" kern="1200" baseline="0" dirty="0" smtClean="0">
                <a:solidFill>
                  <a:schemeClr val="tx1"/>
                </a:solidFill>
                <a:latin typeface="+mn-lt"/>
                <a:ea typeface="+mn-ea"/>
                <a:cs typeface="+mn-cs"/>
              </a:rPr>
              <a:t>premiums voluntarily paid to obtain insurance in the taxpayer’s name that is similar to qualifying private health insurance can be used to figure the deduction.</a:t>
            </a:r>
            <a:br>
              <a:rPr lang="en-US" sz="1200" b="1" i="0" u="none" strike="noStrike" kern="1200" baseline="0" dirty="0" smtClean="0">
                <a:solidFill>
                  <a:schemeClr val="tx1"/>
                </a:solidFill>
                <a:latin typeface="+mn-lt"/>
                <a:ea typeface="+mn-ea"/>
                <a:cs typeface="+mn-cs"/>
              </a:rPr>
            </a:br>
            <a:r>
              <a:rPr lang="en-US" sz="1200" b="1" i="0" u="none" strike="noStrike" kern="1200" baseline="0" dirty="0" smtClean="0">
                <a:solidFill>
                  <a:schemeClr val="tx1"/>
                </a:solidFill>
                <a:latin typeface="+mn-lt"/>
                <a:ea typeface="+mn-ea"/>
                <a:cs typeface="+mn-cs"/>
              </a:rPr>
              <a:t>Self-employed taxpayers cannot deduct payments for medical insurance for any month in which they were eligible to participate in a health plan subsidized by their employer, a spouse’s employer, or an employer of the taxpayer’s dependent or child under age 27 at the end of the tax year. Taxpayers cannot deduct payments for a qualified long-term care insurance contract for any month in which they were eligible to participate in an employer-subsidized long-term care insurance plan.</a:t>
            </a:r>
            <a:endParaRPr lang="en-US" altLang="en-US" b="1" dirty="0"/>
          </a:p>
        </p:txBody>
      </p:sp>
      <p:sp>
        <p:nvSpPr>
          <p:cNvPr id="12292"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B11F2F87-76E0-4CCC-94A0-985AFFA8D2BD}" type="slidenum">
              <a:rPr lang="en-US" altLang="en-US"/>
              <a:pPr>
                <a:spcBef>
                  <a:spcPct val="0"/>
                </a:spcBef>
              </a:pPr>
              <a:t>5</a:t>
            </a:fld>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290972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C38911C-7949-410E-8189-AD124DF8107C}" type="slidenum">
              <a:rPr lang="en-US" altLang="en-US"/>
              <a:pPr>
                <a:spcBef>
                  <a:spcPct val="0"/>
                </a:spcBef>
              </a:pPr>
              <a:t>6</a:t>
            </a:fld>
            <a:endParaRPr lang="en-US" altLang="en-US"/>
          </a:p>
        </p:txBody>
      </p:sp>
      <p:sp>
        <p:nvSpPr>
          <p:cNvPr id="26627" name="Rectangle 2"/>
          <p:cNvSpPr>
            <a:spLocks noGrp="1" noRot="1" noChangeAspect="1" noChangeArrowheads="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None/>
            </a:pPr>
            <a:endParaRPr lang="en-US" altLang="en-US" b="1" dirty="0"/>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309267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Account at secure.ssa.gov is taxpayer responsibility. Requires taxpayer email address. Not a task for counselors.</a:t>
            </a:r>
          </a:p>
        </p:txBody>
      </p:sp>
      <p:sp>
        <p:nvSpPr>
          <p:cNvPr id="4" name="Footer Placeholder 3"/>
          <p:cNvSpPr>
            <a:spLocks noGrp="1"/>
          </p:cNvSpPr>
          <p:nvPr>
            <p:ph type="ftr" sz="quarter" idx="4"/>
          </p:nvPr>
        </p:nvSpPr>
        <p:spPr/>
        <p:txBody>
          <a:bodyPr/>
          <a:lstStyle/>
          <a:p>
            <a:pPr>
              <a:defRPr/>
            </a:pPr>
            <a:endParaRPr lang="en-US"/>
          </a:p>
        </p:txBody>
      </p:sp>
      <p:sp>
        <p:nvSpPr>
          <p:cNvPr id="35845" name="Slide Number Placeholder 4"/>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1437D3D-B172-4ED2-A59E-FD14C5705F14}" type="slidenum">
              <a:rPr lang="en-US" altLang="en-US"/>
              <a:pPr>
                <a:spcBef>
                  <a:spcPct val="0"/>
                </a:spcBef>
              </a:pPr>
              <a:t>7</a:t>
            </a:fld>
            <a:endParaRPr lang="en-US" altLang="en-US"/>
          </a:p>
        </p:txBody>
      </p:sp>
      <p:sp>
        <p:nvSpPr>
          <p:cNvPr id="2" name="Date Placeholder 1"/>
          <p:cNvSpPr>
            <a:spLocks noGrp="1"/>
          </p:cNvSpPr>
          <p:nvPr>
            <p:ph type="dt" idx="10"/>
          </p:nvPr>
        </p:nvSpPr>
        <p:spPr/>
        <p:txBody>
          <a:bodyPr/>
          <a:lstStyle/>
          <a:p>
            <a:pPr>
              <a:defRPr/>
            </a:pPr>
            <a:endParaRPr lang="en-US" altLang="en-US"/>
          </a:p>
        </p:txBody>
      </p:sp>
      <p:sp>
        <p:nvSpPr>
          <p:cNvPr id="3" name="Header Placeholder 2"/>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991346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E068CE98-BC77-488B-9C92-6C896FF304D4}" type="slidenum">
              <a:rPr lang="en-US" altLang="en-US"/>
              <a:pPr>
                <a:spcBef>
                  <a:spcPct val="0"/>
                </a:spcBef>
              </a:pPr>
              <a:t>8</a:t>
            </a:fld>
            <a:endParaRPr lang="en-US" altLang="en-US"/>
          </a:p>
        </p:txBody>
      </p:sp>
      <p:sp>
        <p:nvSpPr>
          <p:cNvPr id="28675" name="Rectangle 2"/>
          <p:cNvSpPr>
            <a:spLocks noGrp="1" noRot="1" noChangeAspect="1" noChangeArrowheads="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Click 1 – Box</a:t>
            </a:r>
            <a:r>
              <a:rPr lang="en-US" altLang="en-US" b="1" dirty="0" smtClean="0"/>
              <a:t> 5 Net Social </a:t>
            </a:r>
            <a:r>
              <a:rPr lang="en-US" altLang="en-US" b="1" dirty="0"/>
              <a:t>Security Equivalent Benefit to be entered on SSA-1099 input screen</a:t>
            </a:r>
            <a:r>
              <a:rPr lang="en-US" altLang="en-US" b="1" dirty="0" smtClean="0"/>
              <a:t>.</a:t>
            </a:r>
          </a:p>
          <a:p>
            <a:pPr eaLnBrk="1" hangingPunct="1"/>
            <a:r>
              <a:rPr lang="en-US" altLang="en-US" b="1" dirty="0"/>
              <a:t>Click 2 – Box </a:t>
            </a:r>
            <a:r>
              <a:rPr lang="en-US" altLang="en-US" b="1" dirty="0" smtClean="0"/>
              <a:t>11 </a:t>
            </a:r>
            <a:r>
              <a:rPr lang="en-US" altLang="en-US" b="1" dirty="0"/>
              <a:t>– Medicare Premium total.</a:t>
            </a:r>
          </a:p>
          <a:p>
            <a:pPr eaLnBrk="1" hangingPunct="1"/>
            <a:r>
              <a:rPr lang="en-US" altLang="en-US" b="1" dirty="0"/>
              <a:t>Click 3 – Box 10 – Federal Income Tax Withheld.</a:t>
            </a:r>
            <a:endParaRPr lang="en-US" altLang="en-US" b="1" dirty="0" smtClean="0"/>
          </a:p>
          <a:p>
            <a:pPr eaLnBrk="1" hangingPunct="1">
              <a:buNone/>
            </a:pPr>
            <a:r>
              <a:rPr lang="en-US" altLang="en-US" b="1" dirty="0" smtClean="0"/>
              <a:t>	</a:t>
            </a:r>
            <a:endParaRPr lang="en-US" altLang="en-US" b="1" dirty="0"/>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031045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374650" y="696913"/>
            <a:ext cx="6205538" cy="3490912"/>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193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7326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TY2018</a:t>
            </a:r>
            <a:endParaRPr lang="en-US"/>
          </a:p>
        </p:txBody>
      </p:sp>
      <p:sp>
        <p:nvSpPr>
          <p:cNvPr id="10" name="Slide Number Placeholder 9"/>
          <p:cNvSpPr>
            <a:spLocks noGrp="1"/>
          </p:cNvSpPr>
          <p:nvPr>
            <p:ph type="sldNum" sz="quarter" idx="11"/>
          </p:nvPr>
        </p:nvSpPr>
        <p:spPr/>
        <p:txBody>
          <a:bodyPr/>
          <a:lstStyle>
            <a:lvl1pPr>
              <a:defRPr>
                <a:latin typeface="+mn-lt"/>
              </a:defRPr>
            </a:lvl1pPr>
          </a:lstStyle>
          <a:p>
            <a:fld id="{EA87C3FE-C2FC-437E-9F70-EAE431295BE4}" type="slidenum">
              <a:rPr lang="en-US" altLang="en-US" smtClean="0"/>
              <a:pPr/>
              <a:t>‹#›</a:t>
            </a:fld>
            <a:endParaRPr lang="en-US" altLang="en-US"/>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8048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NTTC Training – TY2018</a:t>
            </a:r>
            <a:endParaRPr lang="en-US"/>
          </a:p>
        </p:txBody>
      </p:sp>
      <p:sp>
        <p:nvSpPr>
          <p:cNvPr id="5" name="Slide Number Placeholder 4"/>
          <p:cNvSpPr>
            <a:spLocks noGrp="1"/>
          </p:cNvSpPr>
          <p:nvPr>
            <p:ph type="sldNum" sz="quarter" idx="12"/>
          </p:nvPr>
        </p:nvSpPr>
        <p:spPr/>
        <p:txBody>
          <a:bodyPr/>
          <a:lstStyle/>
          <a:p>
            <a:fld id="{C48FB507-5AF8-4FCE-8E61-2293BBB62C19}" type="slidenum">
              <a:rPr lang="en-US" altLang="en-US" smtClean="0"/>
              <a:pPr/>
              <a:t>‹#›</a:t>
            </a:fld>
            <a:endParaRPr lang="en-US" altLang="en-US"/>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3641574"/>
      </p:ext>
    </p:extLst>
  </p:cSld>
  <p:clrMapOvr>
    <a:masterClrMapping/>
  </p:clrMapOvr>
  <p:timing>
    <p:tnLst>
      <p:par>
        <p:cTn id="1" dur="indefinite" restart="never" nodeType="tmRoot"/>
      </p:par>
    </p:tnLst>
  </p:timing>
  <p:extLst mod="1">
    <p:ext uri="{DCECCB84-F9BA-43D5-87BE-67443E8EF086}">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NTTC Training – TY2018</a:t>
            </a:r>
            <a:endParaRPr lang="en-US"/>
          </a:p>
        </p:txBody>
      </p:sp>
      <p:sp>
        <p:nvSpPr>
          <p:cNvPr id="9" name="Slide Number Placeholder 8"/>
          <p:cNvSpPr>
            <a:spLocks noGrp="1"/>
          </p:cNvSpPr>
          <p:nvPr>
            <p:ph type="sldNum" sz="quarter" idx="12"/>
          </p:nvPr>
        </p:nvSpPr>
        <p:spPr/>
        <p:txBody>
          <a:bodyPr/>
          <a:lstStyle/>
          <a:p>
            <a:fld id="{C48FB507-5AF8-4FCE-8E61-2293BBB62C19}" type="slidenum">
              <a:rPr lang="en-US" altLang="en-US" smtClean="0"/>
              <a:pPr/>
              <a:t>‹#›</a:t>
            </a:fld>
            <a:endParaRPr lang="en-US" altLang="en-US"/>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4173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NTTC Training – TY2018</a:t>
            </a:r>
            <a:endParaRPr lang="en-US"/>
          </a:p>
        </p:txBody>
      </p:sp>
      <p:sp>
        <p:nvSpPr>
          <p:cNvPr id="10" name="Slide Number Placeholder 9"/>
          <p:cNvSpPr>
            <a:spLocks noGrp="1"/>
          </p:cNvSpPr>
          <p:nvPr>
            <p:ph type="sldNum" sz="quarter" idx="11"/>
          </p:nvPr>
        </p:nvSpPr>
        <p:spPr/>
        <p:txBody>
          <a:bodyPr/>
          <a:lstStyle>
            <a:lvl1pPr>
              <a:defRPr>
                <a:latin typeface="+mn-lt"/>
              </a:defRPr>
            </a:lvl1pPr>
          </a:lstStyle>
          <a:p>
            <a:fld id="{C48FB507-5AF8-4FCE-8E61-2293BBB62C19}" type="slidenum">
              <a:rPr lang="en-US" altLang="en-US" smtClean="0"/>
              <a:pPr/>
              <a:t>‹#›</a:t>
            </a:fld>
            <a:endParaRPr lang="en-US" altLang="en-US"/>
          </a:p>
        </p:txBody>
      </p:sp>
      <p:sp>
        <p:nvSpPr>
          <p:cNvPr id="4" name="Content Placeholder 3"/>
          <p:cNvSpPr>
            <a:spLocks noGrp="1"/>
          </p:cNvSpPr>
          <p:nvPr>
            <p:ph sz="quarter" idx="12"/>
          </p:nvPr>
        </p:nvSpPr>
        <p:spPr>
          <a:xfrm>
            <a:off x="1278833" y="1761434"/>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64671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NTTC Training – TY2018</a:t>
            </a:r>
            <a:endParaRPr lang="en-US"/>
          </a:p>
        </p:txBody>
      </p:sp>
      <p:sp>
        <p:nvSpPr>
          <p:cNvPr id="5" name="Slide Number Placeholder 4"/>
          <p:cNvSpPr>
            <a:spLocks noGrp="1"/>
          </p:cNvSpPr>
          <p:nvPr>
            <p:ph type="sldNum" sz="quarter" idx="12"/>
          </p:nvPr>
        </p:nvSpPr>
        <p:spPr/>
        <p:txBody>
          <a:bodyPr/>
          <a:lstStyle/>
          <a:p>
            <a:fld id="{C1ED99EE-469D-48B7-8269-50D7B5472F8E}" type="slidenum">
              <a:rPr lang="en-US" altLang="en-US" smtClean="0"/>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0580874"/>
      </p:ext>
    </p:extLst>
  </p:cSld>
  <p:clrMapOvr>
    <a:masterClrMapping/>
  </p:clrMapOvr>
  <p:timing>
    <p:tnLst>
      <p:par>
        <p:cTn id="1" dur="indefinite" restart="never" nodeType="tmRoot"/>
      </p:par>
    </p:tnLst>
  </p:timing>
  <p:extLst mod="1">
    <p:ext uri="{DCECCB84-F9BA-43D5-87BE-67443E8EF086}">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NTTC Training – TY2018</a:t>
            </a:r>
            <a:endParaRPr lang="en-US"/>
          </a:p>
        </p:txBody>
      </p:sp>
      <p:sp>
        <p:nvSpPr>
          <p:cNvPr id="4" name="Slide Number Placeholder 3"/>
          <p:cNvSpPr>
            <a:spLocks noGrp="1"/>
          </p:cNvSpPr>
          <p:nvPr>
            <p:ph type="sldNum" sz="quarter" idx="12"/>
          </p:nvPr>
        </p:nvSpPr>
        <p:spPr/>
        <p:txBody>
          <a:bodyPr/>
          <a:lstStyle/>
          <a:p>
            <a:fld id="{213BD7BB-B29E-430B-A1A2-1AF762308D61}" type="slidenum">
              <a:rPr lang="en-US" altLang="en-US" smtClean="0"/>
              <a:pPr/>
              <a:t>‹#›</a:t>
            </a:fld>
            <a:endParaRPr lang="en-US" altLang="en-US"/>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1281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NTTC Training – TY2018</a:t>
            </a:r>
            <a:endParaRPr lang="en-US"/>
          </a:p>
        </p:txBody>
      </p:sp>
      <p:sp>
        <p:nvSpPr>
          <p:cNvPr id="4" name="Slide Number Placeholder 3"/>
          <p:cNvSpPr>
            <a:spLocks noGrp="1"/>
          </p:cNvSpPr>
          <p:nvPr>
            <p:ph type="sldNum" sz="quarter" idx="12"/>
          </p:nvPr>
        </p:nvSpPr>
        <p:spPr>
          <a:xfrm>
            <a:off x="1298941" y="6265305"/>
            <a:ext cx="518079" cy="365125"/>
          </a:xfrm>
        </p:spPr>
        <p:txBody>
          <a:bodyPr/>
          <a:lstStyle/>
          <a:p>
            <a:fld id="{C48FB507-5AF8-4FCE-8E61-2293BBB62C19}" type="slidenum">
              <a:rPr lang="en-US" altLang="en-US" smtClean="0"/>
              <a:pPr/>
              <a:t>‹#›</a:t>
            </a:fld>
            <a:endParaRPr lang="en-US" altLang="en-US"/>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2162574"/>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1979" y="2133600"/>
            <a:ext cx="4876800" cy="38696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400800" y="2133600"/>
            <a:ext cx="4876800" cy="38696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lvl1pPr>
              <a:defRPr/>
            </a:lvl1pPr>
          </a:lstStyle>
          <a:p>
            <a:r>
              <a:rPr lang="en-US"/>
              <a:t>Click to edit Master title style</a:t>
            </a:r>
            <a:endParaRPr lang="en-US" dirty="0"/>
          </a:p>
        </p:txBody>
      </p:sp>
      <p:sp>
        <p:nvSpPr>
          <p:cNvPr id="5" name="Footer Placeholder 6"/>
          <p:cNvSpPr>
            <a:spLocks noGrp="1"/>
          </p:cNvSpPr>
          <p:nvPr>
            <p:ph type="ftr" sz="quarter" idx="10"/>
          </p:nvPr>
        </p:nvSpPr>
        <p:spPr/>
        <p:txBody>
          <a:bodyPr/>
          <a:lstStyle>
            <a:lvl1pPr>
              <a:defRPr/>
            </a:lvl1pPr>
          </a:lstStyle>
          <a:p>
            <a:pPr>
              <a:defRPr/>
            </a:pPr>
            <a:r>
              <a:rPr lang="en-US" smtClean="0"/>
              <a:t>NTTC Training – TY2018</a:t>
            </a:r>
            <a:endParaRPr lang="en-US"/>
          </a:p>
        </p:txBody>
      </p:sp>
      <p:sp>
        <p:nvSpPr>
          <p:cNvPr id="6" name="Slide Number Placeholder 9"/>
          <p:cNvSpPr>
            <a:spLocks noGrp="1"/>
          </p:cNvSpPr>
          <p:nvPr>
            <p:ph type="sldNum" sz="quarter" idx="11"/>
          </p:nvPr>
        </p:nvSpPr>
        <p:spPr/>
        <p:txBody>
          <a:bodyPr/>
          <a:lstStyle>
            <a:lvl1pPr>
              <a:defRPr/>
            </a:lvl1pPr>
          </a:lstStyle>
          <a:p>
            <a:fld id="{703DD8D9-F1A4-4DAC-9267-0E71E0DD38E0}"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4995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NTTC Training – TY2018</a:t>
            </a:r>
            <a:endParaRPr lang="en-US"/>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FB507-5AF8-4FCE-8E61-2293BBB62C19}" type="slidenum">
              <a:rPr lang="en-US" altLang="en-US" smtClean="0"/>
              <a:pPr/>
              <a:t>‹#›</a:t>
            </a:fld>
            <a:endParaRPr lang="en-US" altLang="en-US"/>
          </a:p>
        </p:txBody>
      </p:sp>
      <p:pic>
        <p:nvPicPr>
          <p:cNvPr id="7" name="Picture 6" descr="AARPF_Logo w Tag.eps"/>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002704"/>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pos="1067" userDrawn="1">
          <p15:clr>
            <a:srgbClr val="F26B43"/>
          </p15:clr>
        </p15:guide>
        <p15:guide id="2" pos="683" userDrawn="1">
          <p15:clr>
            <a:srgbClr val="F26B43"/>
          </p15:clr>
        </p15:guide>
        <p15:guide id="3" orient="horz" pos="828" userDrawn="1">
          <p15:clr>
            <a:srgbClr val="F26B43"/>
          </p15:clr>
        </p15:guide>
        <p15:guide id="4" pos="800" userDrawn="1">
          <p15:clr>
            <a:srgbClr val="F26B43"/>
          </p15:clr>
        </p15:guide>
        <p15:guide id="5" orient="horz" pos="1344" userDrawn="1">
          <p15:clr>
            <a:srgbClr val="F26B43"/>
          </p15:clr>
        </p15:guide>
        <p15:guide id="6" pos="512" userDrawn="1">
          <p15:clr>
            <a:srgbClr val="F26B43"/>
          </p15:clr>
        </p15:guide>
        <p15:guide id="7"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3.wdp"/><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ecure.ss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Subtitle 2"/>
          <p:cNvSpPr>
            <a:spLocks noGrp="1"/>
          </p:cNvSpPr>
          <p:nvPr>
            <p:ph type="subTitle" idx="1"/>
          </p:nvPr>
        </p:nvSpPr>
        <p:spPr/>
        <p:txBody>
          <a:bodyPr/>
          <a:lstStyle/>
          <a:p>
            <a:r>
              <a:rPr lang="en-US" altLang="en-US" dirty="0"/>
              <a:t>Pub 4012 – Tab D</a:t>
            </a:r>
          </a:p>
          <a:p>
            <a:r>
              <a:rPr lang="en-US" altLang="en-US" dirty="0" smtClean="0"/>
              <a:t>Pub 4491 – Lesson 15</a:t>
            </a:r>
          </a:p>
        </p:txBody>
      </p:sp>
      <p:sp>
        <p:nvSpPr>
          <p:cNvPr id="2" name="Title 1"/>
          <p:cNvSpPr>
            <a:spLocks noGrp="1"/>
          </p:cNvSpPr>
          <p:nvPr>
            <p:ph type="title"/>
          </p:nvPr>
        </p:nvSpPr>
        <p:spPr/>
        <p:txBody>
          <a:bodyPr>
            <a:normAutofit fontScale="90000"/>
          </a:bodyPr>
          <a:lstStyle/>
          <a:p>
            <a:r>
              <a:rPr lang="en-US" smtClean="0"/>
              <a:t>Social Security and Railroad Retirement Equivalent</a:t>
            </a: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a:p>
        </p:txBody>
      </p:sp>
      <p:sp>
        <p:nvSpPr>
          <p:cNvPr id="2" name="Slide Number Placeholder 1"/>
          <p:cNvSpPr>
            <a:spLocks noGrp="1"/>
          </p:cNvSpPr>
          <p:nvPr>
            <p:ph type="sldNum" sz="quarter" idx="11"/>
          </p:nvPr>
        </p:nvSpPr>
        <p:spPr/>
        <p:txBody>
          <a:bodyPr/>
          <a:lstStyle/>
          <a:p>
            <a:fld id="{EA87C3FE-C2FC-437E-9F70-EAE431295BE4}" type="slidenum">
              <a:rPr lang="en-US" altLang="en-US" smtClean="0"/>
              <a:pPr/>
              <a:t>10</a:t>
            </a:fld>
            <a:endParaRPr lang="en-US" altLang="en-US"/>
          </a:p>
        </p:txBody>
      </p:sp>
      <p:sp>
        <p:nvSpPr>
          <p:cNvPr id="23555" name="Content Placeholder 2"/>
          <p:cNvSpPr>
            <a:spLocks noGrp="1"/>
          </p:cNvSpPr>
          <p:nvPr>
            <p:ph sz="quarter" idx="12"/>
          </p:nvPr>
        </p:nvSpPr>
        <p:spPr/>
        <p:txBody>
          <a:bodyPr>
            <a:normAutofit/>
          </a:bodyPr>
          <a:lstStyle/>
          <a:p>
            <a:r>
              <a:rPr lang="en-US" altLang="en-US" dirty="0" smtClean="0"/>
              <a:t>Check accuracy of input</a:t>
            </a:r>
          </a:p>
          <a:p>
            <a:pPr lvl="1"/>
            <a:r>
              <a:rPr lang="en-US" altLang="en-US" dirty="0" smtClean="0"/>
              <a:t>Particularly Federal income tax withheld</a:t>
            </a:r>
          </a:p>
          <a:p>
            <a:pPr lvl="1"/>
            <a:r>
              <a:rPr lang="en-US" altLang="en-US" dirty="0" smtClean="0"/>
              <a:t>Medicare – on right form (Schedule C or Schedule A)</a:t>
            </a:r>
          </a:p>
          <a:p>
            <a:r>
              <a:rPr lang="en-US" altLang="en-US" dirty="0" smtClean="0"/>
              <a:t>Determine if lump-sum worksheets needed if benefits shown for multiple years</a:t>
            </a:r>
          </a:p>
        </p:txBody>
      </p:sp>
      <p:sp>
        <p:nvSpPr>
          <p:cNvPr id="36866" name="Title 1"/>
          <p:cNvSpPr>
            <a:spLocks noGrp="1"/>
          </p:cNvSpPr>
          <p:nvPr>
            <p:ph type="title"/>
          </p:nvPr>
        </p:nvSpPr>
        <p:spPr/>
        <p:txBody>
          <a:bodyPr/>
          <a:lstStyle/>
          <a:p>
            <a:r>
              <a:rPr lang="en-US" altLang="en-US" smtClean="0"/>
              <a:t>Quality Review</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Comprehensive</a:t>
            </a:r>
            <a:endParaRPr lang="en-US" dirty="0"/>
          </a:p>
        </p:txBody>
      </p:sp>
      <p:sp>
        <p:nvSpPr>
          <p:cNvPr id="6" name="Title 5"/>
          <p:cNvSpPr>
            <a:spLocks noGrp="1"/>
          </p:cNvSpPr>
          <p:nvPr>
            <p:ph type="title"/>
          </p:nvPr>
        </p:nvSpPr>
        <p:spPr/>
        <p:txBody>
          <a:bodyPr/>
          <a:lstStyle/>
          <a:p>
            <a:r>
              <a:rPr lang="en-US" dirty="0" smtClean="0"/>
              <a:t>Lump-sum Social Security</a:t>
            </a:r>
            <a:endParaRPr lang="en-US" dirty="0"/>
          </a:p>
        </p:txBody>
      </p:sp>
      <p:sp>
        <p:nvSpPr>
          <p:cNvPr id="2" name="Footer Placeholder 1"/>
          <p:cNvSpPr>
            <a:spLocks noGrp="1"/>
          </p:cNvSpPr>
          <p:nvPr>
            <p:ph type="ftr" sz="quarter" idx="4294967295"/>
          </p:nvPr>
        </p:nvSpPr>
        <p:spPr>
          <a:xfrm>
            <a:off x="0" y="6265863"/>
            <a:ext cx="3860800" cy="365125"/>
          </a:xfrm>
        </p:spPr>
        <p:txBody>
          <a:bodyPr/>
          <a:lstStyle/>
          <a:p>
            <a:pPr>
              <a:defRPr/>
            </a:pPr>
            <a:r>
              <a:rPr lang="en-US" smtClean="0"/>
              <a:t>NTTC Training – TY2018</a:t>
            </a:r>
            <a:endParaRPr lang="en-US"/>
          </a:p>
        </p:txBody>
      </p:sp>
      <p:sp>
        <p:nvSpPr>
          <p:cNvPr id="3" name="Slide Number Placeholder 2"/>
          <p:cNvSpPr>
            <a:spLocks noGrp="1"/>
          </p:cNvSpPr>
          <p:nvPr>
            <p:ph type="sldNum" sz="quarter" idx="4294967295"/>
          </p:nvPr>
        </p:nvSpPr>
        <p:spPr>
          <a:xfrm>
            <a:off x="0" y="6265863"/>
            <a:ext cx="936625" cy="365125"/>
          </a:xfrm>
        </p:spPr>
        <p:txBody>
          <a:bodyPr/>
          <a:lstStyle/>
          <a:p>
            <a:fld id="{EA87C3FE-C2FC-437E-9F70-EAE431295BE4}" type="slidenum">
              <a:rPr lang="en-US" altLang="en-US" smtClean="0"/>
              <a:pPr/>
              <a:t>11</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0334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NTTC Training – TY2018</a:t>
            </a:r>
            <a:endParaRPr lang="en-US"/>
          </a:p>
        </p:txBody>
      </p:sp>
      <p:sp>
        <p:nvSpPr>
          <p:cNvPr id="4" name="Slide Number Placeholder 3"/>
          <p:cNvSpPr>
            <a:spLocks noGrp="1"/>
          </p:cNvSpPr>
          <p:nvPr>
            <p:ph type="sldNum" sz="quarter" idx="12"/>
          </p:nvPr>
        </p:nvSpPr>
        <p:spPr/>
        <p:txBody>
          <a:bodyPr/>
          <a:lstStyle/>
          <a:p>
            <a:fld id="{EA87C3FE-C2FC-437E-9F70-EAE431295BE4}" type="slidenum">
              <a:rPr lang="en-US" altLang="en-US" smtClean="0"/>
              <a:pPr/>
              <a:t>12</a:t>
            </a:fld>
            <a:endParaRPr lang="en-US" altLang="en-US"/>
          </a:p>
        </p:txBody>
      </p:sp>
      <p:sp>
        <p:nvSpPr>
          <p:cNvPr id="17410" name="Title 2"/>
          <p:cNvSpPr>
            <a:spLocks noGrp="1"/>
          </p:cNvSpPr>
          <p:nvPr>
            <p:ph type="title"/>
          </p:nvPr>
        </p:nvSpPr>
        <p:spPr/>
        <p:txBody>
          <a:bodyPr>
            <a:normAutofit fontScale="90000"/>
          </a:bodyPr>
          <a:lstStyle/>
          <a:p>
            <a:r>
              <a:rPr lang="en-US" altLang="en-US" smtClean="0"/>
              <a:t>SSA -1099 Lump Sum Distribution </a:t>
            </a:r>
            <a:endParaRPr lang="en-US" altLang="en-US" dirty="0"/>
          </a:p>
        </p:txBody>
      </p:sp>
      <p:sp>
        <p:nvSpPr>
          <p:cNvPr id="5" name="Text Placeholder 4"/>
          <p:cNvSpPr>
            <a:spLocks noGrp="1"/>
          </p:cNvSpPr>
          <p:nvPr>
            <p:ph type="body" sz="quarter" idx="4294967295"/>
          </p:nvPr>
        </p:nvSpPr>
        <p:spPr>
          <a:xfrm>
            <a:off x="1371600" y="609600"/>
            <a:ext cx="3352800" cy="5562600"/>
          </a:xfrm>
        </p:spPr>
        <p:txBody>
          <a:bodyPr>
            <a:normAutofit/>
          </a:bodyPr>
          <a:lstStyle/>
          <a:p>
            <a:r>
              <a:rPr lang="en-US" dirty="0"/>
              <a:t>Benefits paid may include lump-sum payments for prior years</a:t>
            </a:r>
          </a:p>
          <a:p>
            <a:pPr lvl="1"/>
            <a:r>
              <a:rPr lang="en-US" dirty="0"/>
              <a:t>Prior year amounts</a:t>
            </a:r>
            <a:r>
              <a:rPr lang="en-US" dirty="0" smtClean="0"/>
              <a:t> shown in </a:t>
            </a:r>
            <a:r>
              <a:rPr lang="en-US" b="1" dirty="0" smtClean="0"/>
              <a:t>description</a:t>
            </a:r>
            <a:r>
              <a:rPr lang="en-US" dirty="0" smtClean="0"/>
              <a:t> </a:t>
            </a:r>
            <a:r>
              <a:rPr lang="en-US" dirty="0"/>
              <a:t>block</a:t>
            </a:r>
            <a:r>
              <a:rPr lang="en-US" dirty="0" smtClean="0"/>
              <a:t> Form </a:t>
            </a:r>
            <a:r>
              <a:rPr lang="en-US" dirty="0"/>
              <a:t>SSA-1099</a:t>
            </a:r>
          </a:p>
          <a:p>
            <a:endParaRPr lang="en-US" dirty="0"/>
          </a:p>
        </p:txBody>
      </p:sp>
      <p:grpSp>
        <p:nvGrpSpPr>
          <p:cNvPr id="3" name="Group 2"/>
          <p:cNvGrpSpPr/>
          <p:nvPr/>
        </p:nvGrpSpPr>
        <p:grpSpPr>
          <a:xfrm>
            <a:off x="4233628" y="152400"/>
            <a:ext cx="7661055" cy="6096000"/>
            <a:chOff x="3124200" y="1234122"/>
            <a:chExt cx="6324600" cy="4938078"/>
          </a:xfrm>
        </p:grpSpPr>
        <p:pic>
          <p:nvPicPr>
            <p:cNvPr id="19" name="Picture 18"/>
            <p:cNvPicPr/>
            <p:nvPr/>
          </p:nvPicPr>
          <p:blipFill>
            <a:blip r:embed="rId3">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50000"/>
                      </a14:imgEffect>
                    </a14:imgLayer>
                  </a14:imgProps>
                </a:ext>
              </a:extLst>
            </a:blip>
            <a:stretch>
              <a:fillRect/>
            </a:stretch>
          </p:blipFill>
          <p:spPr>
            <a:xfrm>
              <a:off x="3124200" y="1234122"/>
              <a:ext cx="6324600" cy="4938078"/>
            </a:xfrm>
            <a:prstGeom prst="rect">
              <a:avLst/>
            </a:prstGeom>
            <a:ln>
              <a:solidFill>
                <a:schemeClr val="accent1">
                  <a:shade val="50000"/>
                </a:schemeClr>
              </a:solidFill>
            </a:ln>
          </p:spPr>
        </p:pic>
        <p:sp>
          <p:nvSpPr>
            <p:cNvPr id="17415" name="TextBox 9"/>
            <p:cNvSpPr txBox="1">
              <a:spLocks noChangeArrowheads="1"/>
            </p:cNvSpPr>
            <p:nvPr/>
          </p:nvSpPr>
          <p:spPr bwMode="auto">
            <a:xfrm>
              <a:off x="3214822" y="4355068"/>
              <a:ext cx="2956633" cy="369332"/>
            </a:xfrm>
            <a:prstGeom prst="rect">
              <a:avLst/>
            </a:prstGeom>
            <a:noFill/>
            <a:ln w="38100">
              <a:solidFill>
                <a:srgbClr val="0000FF"/>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endParaRPr lang="en-US" altLang="en-US" sz="1800" b="0">
                <a:cs typeface="Arial" charset="0"/>
              </a:endParaRPr>
            </a:p>
          </p:txBody>
        </p:sp>
        <p:sp>
          <p:nvSpPr>
            <p:cNvPr id="12" name="Rectangle 11"/>
            <p:cNvSpPr/>
            <p:nvPr/>
          </p:nvSpPr>
          <p:spPr>
            <a:xfrm>
              <a:off x="3214822" y="5105400"/>
              <a:ext cx="3004203" cy="685800"/>
            </a:xfrm>
            <a:prstGeom prst="rect">
              <a:avLst/>
            </a:prstGeom>
            <a:noFill/>
            <a:ln w="4127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NTTC Training – TY2018</a:t>
            </a:r>
            <a:endParaRPr lang="en-US" dirty="0"/>
          </a:p>
        </p:txBody>
      </p:sp>
      <p:sp>
        <p:nvSpPr>
          <p:cNvPr id="3" name="Slide Number Placeholder 2"/>
          <p:cNvSpPr>
            <a:spLocks noGrp="1"/>
          </p:cNvSpPr>
          <p:nvPr>
            <p:ph type="sldNum" sz="quarter" idx="11"/>
          </p:nvPr>
        </p:nvSpPr>
        <p:spPr/>
        <p:txBody>
          <a:bodyPr/>
          <a:lstStyle/>
          <a:p>
            <a:fld id="{213BD7BB-B29E-430B-A1A2-1AF762308D61}" type="slidenum">
              <a:rPr lang="en-US" altLang="en-US" smtClean="0"/>
              <a:pPr/>
              <a:t>13</a:t>
            </a:fld>
            <a:endParaRPr lang="en-US" altLang="en-US"/>
          </a:p>
        </p:txBody>
      </p:sp>
      <p:sp>
        <p:nvSpPr>
          <p:cNvPr id="8195" name="Rectangle 3"/>
          <p:cNvSpPr>
            <a:spLocks noGrp="1" noChangeArrowheads="1"/>
          </p:cNvSpPr>
          <p:nvPr>
            <p:ph sz="quarter" idx="12"/>
          </p:nvPr>
        </p:nvSpPr>
        <p:spPr/>
        <p:txBody>
          <a:bodyPr>
            <a:normAutofit fontScale="92500"/>
          </a:bodyPr>
          <a:lstStyle/>
          <a:p>
            <a:r>
              <a:rPr lang="en-US" b="1" dirty="0" smtClean="0"/>
              <a:t>Do not amend </a:t>
            </a:r>
            <a:r>
              <a:rPr lang="en-US" dirty="0" smtClean="0"/>
              <a:t>prior year returns for lump-sum Social Security payments</a:t>
            </a:r>
            <a:endParaRPr lang="en-US" dirty="0" smtClean="0"/>
          </a:p>
          <a:p>
            <a:r>
              <a:rPr lang="en-US" dirty="0" smtClean="0"/>
              <a:t>Taxing </a:t>
            </a:r>
            <a:r>
              <a:rPr lang="en-US" dirty="0" smtClean="0"/>
              <a:t>full Social Security amount in 2018 may not change tax if none is taxable or no tax liability</a:t>
            </a:r>
          </a:p>
          <a:p>
            <a:r>
              <a:rPr lang="en-US" dirty="0" smtClean="0"/>
              <a:t>Use lump-sum calculation if portion of Social Security income taxable and there is a tax liability</a:t>
            </a:r>
          </a:p>
          <a:p>
            <a:pPr>
              <a:buFont typeface="Wingdings" charset="2"/>
              <a:buChar char="Ø"/>
            </a:pPr>
            <a:r>
              <a:rPr lang="en-US" dirty="0" smtClean="0"/>
              <a:t>Check the Summary after entering all other tax return data</a:t>
            </a:r>
          </a:p>
          <a:p>
            <a:endParaRPr lang="en-US" dirty="0" smtClean="0"/>
          </a:p>
        </p:txBody>
      </p:sp>
      <p:sp>
        <p:nvSpPr>
          <p:cNvPr id="15364" name="Rectangle 2"/>
          <p:cNvSpPr>
            <a:spLocks noGrp="1" noChangeArrowheads="1"/>
          </p:cNvSpPr>
          <p:nvPr>
            <p:ph type="title"/>
          </p:nvPr>
        </p:nvSpPr>
        <p:spPr/>
        <p:txBody>
          <a:bodyPr/>
          <a:lstStyle/>
          <a:p>
            <a:r>
              <a:rPr lang="en-US" altLang="en-US" smtClean="0"/>
              <a:t>Lump-Sum Social Security</a:t>
            </a:r>
            <a:endParaRPr lang="en-US"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322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a:p>
        </p:txBody>
      </p:sp>
      <p:sp>
        <p:nvSpPr>
          <p:cNvPr id="3" name="Slide Number Placeholder 2"/>
          <p:cNvSpPr>
            <a:spLocks noGrp="1"/>
          </p:cNvSpPr>
          <p:nvPr>
            <p:ph type="sldNum" sz="quarter" idx="11"/>
          </p:nvPr>
        </p:nvSpPr>
        <p:spPr/>
        <p:txBody>
          <a:bodyPr/>
          <a:lstStyle/>
          <a:p>
            <a:fld id="{B2190E0C-7C01-42B0-8EFC-108218FF313D}" type="slidenum">
              <a:rPr lang="en-US" altLang="en-US" smtClean="0"/>
              <a:pPr/>
              <a:t>14</a:t>
            </a:fld>
            <a:endParaRPr lang="en-US" altLang="en-US"/>
          </a:p>
        </p:txBody>
      </p:sp>
      <p:sp>
        <p:nvSpPr>
          <p:cNvPr id="19464" name="Text Placeholder 7"/>
          <p:cNvSpPr>
            <a:spLocks noGrp="1"/>
          </p:cNvSpPr>
          <p:nvPr>
            <p:ph sz="quarter" idx="12"/>
          </p:nvPr>
        </p:nvSpPr>
        <p:spPr/>
        <p:txBody>
          <a:bodyPr/>
          <a:lstStyle/>
          <a:p>
            <a:r>
              <a:rPr lang="en-US" altLang="en-US" dirty="0" smtClean="0"/>
              <a:t>Enter entire amount on </a:t>
            </a:r>
            <a:r>
              <a:rPr lang="en-US" altLang="en-US" b="1" dirty="0" smtClean="0"/>
              <a:t>current</a:t>
            </a:r>
            <a:r>
              <a:rPr lang="en-US" altLang="en-US" dirty="0" smtClean="0"/>
              <a:t> year input screen </a:t>
            </a:r>
          </a:p>
          <a:p>
            <a:r>
              <a:rPr lang="en-US" altLang="en-US" dirty="0" smtClean="0"/>
              <a:t>Begin Worksheet for Lump-Sum </a:t>
            </a:r>
            <a:r>
              <a:rPr lang="en-US" altLang="en-US" dirty="0" smtClean="0"/>
              <a:t>Payments</a:t>
            </a:r>
          </a:p>
          <a:p>
            <a:pPr lvl="1"/>
            <a:r>
              <a:rPr lang="en-US" altLang="en-US" dirty="0" smtClean="0"/>
              <a:t>Select prior year and enter requested information</a:t>
            </a:r>
          </a:p>
          <a:p>
            <a:pPr>
              <a:buFont typeface="Wingdings" panose="05000000000000000000" pitchFamily="2" charset="2"/>
              <a:buChar char="Ø"/>
            </a:pPr>
            <a:r>
              <a:rPr lang="en-US" dirty="0"/>
              <a:t>Find </a:t>
            </a:r>
            <a:r>
              <a:rPr lang="en-US" dirty="0" smtClean="0"/>
              <a:t>SSA-1099 Lump-Sum Distributions page in </a:t>
            </a:r>
            <a:r>
              <a:rPr lang="en-US" dirty="0"/>
              <a:t>Pub 4012 </a:t>
            </a:r>
            <a:r>
              <a:rPr lang="en-US" dirty="0" smtClean="0"/>
              <a:t>Tab D for data entry</a:t>
            </a:r>
            <a:endParaRPr lang="en-US" dirty="0"/>
          </a:p>
          <a:p>
            <a:endParaRPr lang="en-US" altLang="en-US" dirty="0"/>
          </a:p>
        </p:txBody>
      </p:sp>
      <p:sp>
        <p:nvSpPr>
          <p:cNvPr id="10243" name="Rectangle 8"/>
          <p:cNvSpPr>
            <a:spLocks noGrp="1" noChangeArrowheads="1"/>
          </p:cNvSpPr>
          <p:nvPr>
            <p:ph type="title"/>
          </p:nvPr>
        </p:nvSpPr>
        <p:spPr/>
        <p:txBody>
          <a:bodyPr/>
          <a:lstStyle/>
          <a:p>
            <a:r>
              <a:rPr lang="en-US" smtClean="0"/>
              <a:t>Start With SSA-1099 Input Screen</a:t>
            </a:r>
            <a:endParaRPr lang="en-US" dirty="0"/>
          </a:p>
        </p:txBody>
      </p:sp>
      <p:sp>
        <p:nvSpPr>
          <p:cNvPr id="17" name="Rectangle 16"/>
          <p:cNvSpPr/>
          <p:nvPr/>
        </p:nvSpPr>
        <p:spPr>
          <a:xfrm>
            <a:off x="7310438" y="5211763"/>
            <a:ext cx="1143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NTTC Training – TY2018</a:t>
            </a:r>
            <a:endParaRPr lang="en-US"/>
          </a:p>
        </p:txBody>
      </p:sp>
      <p:sp>
        <p:nvSpPr>
          <p:cNvPr id="3" name="Slide Number Placeholder 2"/>
          <p:cNvSpPr>
            <a:spLocks noGrp="1"/>
          </p:cNvSpPr>
          <p:nvPr>
            <p:ph type="sldNum" sz="quarter" idx="12"/>
          </p:nvPr>
        </p:nvSpPr>
        <p:spPr/>
        <p:txBody>
          <a:bodyPr/>
          <a:lstStyle/>
          <a:p>
            <a:fld id="{EA87C3FE-C2FC-437E-9F70-EAE431295BE4}" type="slidenum">
              <a:rPr lang="en-US" altLang="en-US" smtClean="0"/>
              <a:pPr/>
              <a:t>15</a:t>
            </a:fld>
            <a:endParaRPr lang="en-US" altLang="en-US"/>
          </a:p>
        </p:txBody>
      </p:sp>
      <p:sp>
        <p:nvSpPr>
          <p:cNvPr id="30723" name="Rectangle 7"/>
          <p:cNvSpPr>
            <a:spLocks noGrp="1" noChangeArrowheads="1"/>
          </p:cNvSpPr>
          <p:nvPr>
            <p:ph type="body" sz="quarter" idx="15"/>
          </p:nvPr>
        </p:nvSpPr>
        <p:spPr/>
        <p:txBody>
          <a:bodyPr>
            <a:normAutofit/>
          </a:bodyPr>
          <a:lstStyle/>
          <a:p>
            <a:r>
              <a:rPr lang="en-US" altLang="en-US" dirty="0" smtClean="0"/>
              <a:t>Modified AGI for lum</a:t>
            </a:r>
            <a:r>
              <a:rPr lang="en-US" altLang="en-US" dirty="0" smtClean="0"/>
              <a:t>p-sum calculation </a:t>
            </a:r>
            <a:r>
              <a:rPr lang="en-US" altLang="en-US" dirty="0" smtClean="0"/>
              <a:t>includes</a:t>
            </a:r>
          </a:p>
          <a:p>
            <a:pPr lvl="1"/>
            <a:r>
              <a:rPr lang="en-US" altLang="en-US" dirty="0" smtClean="0"/>
              <a:t>Adjusted gross income</a:t>
            </a:r>
          </a:p>
          <a:p>
            <a:pPr lvl="1"/>
            <a:r>
              <a:rPr lang="en-US" altLang="en-US" dirty="0" smtClean="0"/>
              <a:t>Plus tax-exempt interest</a:t>
            </a:r>
          </a:p>
          <a:p>
            <a:pPr lvl="1"/>
            <a:r>
              <a:rPr lang="en-US" altLang="en-US" dirty="0" smtClean="0"/>
              <a:t>Plus certain adjustments</a:t>
            </a:r>
          </a:p>
          <a:p>
            <a:pPr marL="0" indent="0">
              <a:buNone/>
            </a:pPr>
            <a:endParaRPr lang="en-US" altLang="en-US" dirty="0" smtClean="0"/>
          </a:p>
          <a:p>
            <a:endParaRPr lang="en-US" altLang="en-US" dirty="0"/>
          </a:p>
        </p:txBody>
      </p:sp>
      <p:sp>
        <p:nvSpPr>
          <p:cNvPr id="8" name="Text Placeholder 7"/>
          <p:cNvSpPr>
            <a:spLocks noGrp="1"/>
          </p:cNvSpPr>
          <p:nvPr>
            <p:ph type="body" sz="quarter" idx="16"/>
          </p:nvPr>
        </p:nvSpPr>
        <p:spPr/>
        <p:txBody>
          <a:bodyPr>
            <a:normAutofit fontScale="62500" lnSpcReduction="20000"/>
          </a:bodyPr>
          <a:lstStyle/>
          <a:p>
            <a:r>
              <a:rPr lang="en-US" dirty="0" smtClean="0"/>
              <a:t>Adjustments</a:t>
            </a:r>
          </a:p>
          <a:p>
            <a:pPr lvl="1"/>
            <a:r>
              <a:rPr lang="en-US" dirty="0" smtClean="0"/>
              <a:t>Student loan interest </a:t>
            </a:r>
          </a:p>
          <a:p>
            <a:pPr lvl="1"/>
            <a:r>
              <a:rPr lang="en-US" dirty="0" smtClean="0"/>
              <a:t>Tuition and fees</a:t>
            </a:r>
          </a:p>
          <a:p>
            <a:pPr lvl="1"/>
            <a:r>
              <a:rPr lang="en-US" dirty="0" smtClean="0"/>
              <a:t>Adoption benefits (Form 8839) </a:t>
            </a:r>
          </a:p>
          <a:p>
            <a:pPr lvl="1"/>
            <a:r>
              <a:rPr lang="en-US" dirty="0" smtClean="0"/>
              <a:t>Qualified U.S. savings bond interest (Form 8815) </a:t>
            </a:r>
          </a:p>
          <a:p>
            <a:pPr lvl="1"/>
            <a:r>
              <a:rPr lang="en-US" dirty="0" smtClean="0"/>
              <a:t>Domestic production activities (for 2005 through 2016)</a:t>
            </a:r>
          </a:p>
          <a:p>
            <a:pPr lvl="1"/>
            <a:r>
              <a:rPr lang="en-US" dirty="0" smtClean="0"/>
              <a:t>Foreign earned income or housing (Form 2555 or Form 2555-EZ) </a:t>
            </a:r>
          </a:p>
          <a:p>
            <a:pPr lvl="1"/>
            <a:r>
              <a:rPr lang="en-US" dirty="0" smtClean="0"/>
              <a:t>Certain income of bona fide residents of American Samoa (Form 4563) or Puerto Rico </a:t>
            </a:r>
          </a:p>
        </p:txBody>
      </p:sp>
      <p:sp>
        <p:nvSpPr>
          <p:cNvPr id="23554" name="Rectangle 6"/>
          <p:cNvSpPr>
            <a:spLocks noGrp="1" noChangeArrowheads="1"/>
          </p:cNvSpPr>
          <p:nvPr>
            <p:ph type="title"/>
          </p:nvPr>
        </p:nvSpPr>
        <p:spPr/>
        <p:txBody>
          <a:bodyPr/>
          <a:lstStyle/>
          <a:p>
            <a:r>
              <a:rPr lang="en-US" altLang="en-US" dirty="0" smtClean="0"/>
              <a:t>Lump-Sum Calculation</a:t>
            </a:r>
            <a:endParaRPr lang="en-US" altLang="en-US" dirty="0"/>
          </a:p>
        </p:txBody>
      </p:sp>
      <p:sp>
        <p:nvSpPr>
          <p:cNvPr id="7" name="Rectangle 6"/>
          <p:cNvSpPr/>
          <p:nvPr/>
        </p:nvSpPr>
        <p:spPr>
          <a:xfrm>
            <a:off x="8534400" y="1219200"/>
            <a:ext cx="3352800" cy="5334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NTTC Modified Pub 4012 </a:t>
            </a:r>
            <a:r>
              <a:rPr lang="en-US" b="1" dirty="0"/>
              <a:t>Tab </a:t>
            </a:r>
            <a:r>
              <a:rPr lang="en-US" b="1" dirty="0" smtClean="0"/>
              <a:t>D</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9628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a:p>
        </p:txBody>
      </p:sp>
      <p:sp>
        <p:nvSpPr>
          <p:cNvPr id="3" name="Slide Number Placeholder 2"/>
          <p:cNvSpPr>
            <a:spLocks noGrp="1"/>
          </p:cNvSpPr>
          <p:nvPr>
            <p:ph type="sldNum" sz="quarter" idx="11"/>
          </p:nvPr>
        </p:nvSpPr>
        <p:spPr/>
        <p:txBody>
          <a:bodyPr/>
          <a:lstStyle/>
          <a:p>
            <a:fld id="{EA87C3FE-C2FC-437E-9F70-EAE431295BE4}" type="slidenum">
              <a:rPr lang="en-US" altLang="en-US" smtClean="0"/>
              <a:pPr/>
              <a:t>16</a:t>
            </a:fld>
            <a:endParaRPr lang="en-US" altLang="en-US"/>
          </a:p>
        </p:txBody>
      </p:sp>
      <p:sp>
        <p:nvSpPr>
          <p:cNvPr id="30723" name="Rectangle 7"/>
          <p:cNvSpPr>
            <a:spLocks noGrp="1" noChangeArrowheads="1"/>
          </p:cNvSpPr>
          <p:nvPr>
            <p:ph sz="quarter" idx="12"/>
          </p:nvPr>
        </p:nvSpPr>
        <p:spPr/>
        <p:txBody>
          <a:bodyPr/>
          <a:lstStyle/>
          <a:p>
            <a:r>
              <a:rPr lang="en-US" altLang="en-US" dirty="0" smtClean="0"/>
              <a:t>Taxpayer must have copies of prior year returns</a:t>
            </a:r>
          </a:p>
          <a:p>
            <a:r>
              <a:rPr lang="en-US" altLang="en-US" dirty="0" smtClean="0"/>
              <a:t>Enter Social Security income received in </a:t>
            </a:r>
            <a:r>
              <a:rPr lang="en-US" altLang="en-US" b="1" dirty="0" smtClean="0"/>
              <a:t>prior </a:t>
            </a:r>
            <a:r>
              <a:rPr lang="en-US" altLang="en-US" b="1" dirty="0" smtClean="0"/>
              <a:t>year</a:t>
            </a:r>
          </a:p>
          <a:p>
            <a:r>
              <a:rPr lang="en-US" altLang="en-US" dirty="0" err="1" smtClean="0"/>
              <a:t>TaxSlayer</a:t>
            </a:r>
            <a:r>
              <a:rPr lang="en-US" altLang="en-US" dirty="0" smtClean="0"/>
              <a:t> </a:t>
            </a:r>
            <a:r>
              <a:rPr lang="en-US" altLang="en-US" dirty="0" smtClean="0"/>
              <a:t>calculates and applies lower taxable amount from Lump-Sum </a:t>
            </a:r>
            <a:r>
              <a:rPr lang="en-US" altLang="en-US" dirty="0" smtClean="0"/>
              <a:t>worksheets to current year return</a:t>
            </a:r>
          </a:p>
          <a:p>
            <a:endParaRPr lang="en-US" altLang="en-US" dirty="0" smtClean="0"/>
          </a:p>
          <a:p>
            <a:endParaRPr lang="en-US" altLang="en-US" dirty="0" smtClean="0"/>
          </a:p>
          <a:p>
            <a:endParaRPr lang="en-US" altLang="en-US" dirty="0" smtClean="0"/>
          </a:p>
          <a:p>
            <a:endParaRPr lang="en-US" altLang="en-US" dirty="0" smtClean="0"/>
          </a:p>
          <a:p>
            <a:endParaRPr lang="en-US" altLang="en-US" dirty="0"/>
          </a:p>
        </p:txBody>
      </p:sp>
      <p:sp>
        <p:nvSpPr>
          <p:cNvPr id="23554" name="Rectangle 6"/>
          <p:cNvSpPr>
            <a:spLocks noGrp="1" noChangeArrowheads="1"/>
          </p:cNvSpPr>
          <p:nvPr>
            <p:ph type="title"/>
          </p:nvPr>
        </p:nvSpPr>
        <p:spPr/>
        <p:txBody>
          <a:bodyPr/>
          <a:lstStyle/>
          <a:p>
            <a:r>
              <a:rPr lang="en-US" altLang="en-US" dirty="0" smtClean="0"/>
              <a:t>Lump-Sum Calculation</a:t>
            </a:r>
            <a:endParaRPr lang="en-US"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0137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3" descr="j0434403"/>
          <p:cNvPicPr>
            <a:picLocks noGrp="1" noChangeAspect="1" noChangeArrowheads="1"/>
          </p:cNvPicPr>
          <p:nvPr>
            <p:ph sz="half" idx="1"/>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7503" r="-37503"/>
          <a:stretch>
            <a:fillRect/>
          </a:stretch>
        </p:blipFill>
        <p:spPr>
          <a:xfrm>
            <a:off x="4648200" y="1828800"/>
            <a:ext cx="2471821" cy="1961336"/>
          </a:xfrm>
          <a:noFill/>
        </p:spPr>
      </p:pic>
      <p:pic>
        <p:nvPicPr>
          <p:cNvPr id="39939" name="Picture 6" descr="j0434411"/>
          <p:cNvPicPr>
            <a:picLocks noGrp="1" noChangeAspect="1" noChangeArrowheads="1"/>
          </p:cNvPicPr>
          <p:nvPr>
            <p:ph sz="half" idx="2"/>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8534400" y="3657600"/>
            <a:ext cx="1625600" cy="1828800"/>
          </a:xfrm>
          <a:noFill/>
        </p:spPr>
      </p:pic>
      <p:sp>
        <p:nvSpPr>
          <p:cNvPr id="39940" name="Rectangle 4"/>
          <p:cNvSpPr>
            <a:spLocks noGrp="1" noChangeArrowheads="1"/>
          </p:cNvSpPr>
          <p:nvPr>
            <p:ph type="title"/>
          </p:nvPr>
        </p:nvSpPr>
        <p:spPr/>
        <p:txBody>
          <a:bodyPr/>
          <a:lstStyle/>
          <a:p>
            <a:pPr eaLnBrk="1" hangingPunct="1"/>
            <a:r>
              <a:rPr lang="en-US" altLang="en-US" dirty="0" smtClean="0"/>
              <a:t>Social Security Income</a:t>
            </a:r>
            <a:endParaRPr lang="en-US" altLang="en-US" dirty="0"/>
          </a:p>
        </p:txBody>
      </p:sp>
      <p:sp>
        <p:nvSpPr>
          <p:cNvPr id="2" name="Footer Placeholder 1"/>
          <p:cNvSpPr>
            <a:spLocks noGrp="1"/>
          </p:cNvSpPr>
          <p:nvPr>
            <p:ph type="ftr" sz="quarter" idx="10"/>
          </p:nvPr>
        </p:nvSpPr>
        <p:spPr/>
        <p:txBody>
          <a:bodyPr/>
          <a:lstStyle/>
          <a:p>
            <a:pPr>
              <a:defRPr/>
            </a:pPr>
            <a:r>
              <a:rPr lang="en-US" smtClean="0"/>
              <a:t>NTTC Training – TY2018</a:t>
            </a:r>
            <a:endParaRPr lang="en-US"/>
          </a:p>
        </p:txBody>
      </p:sp>
      <p:sp>
        <p:nvSpPr>
          <p:cNvPr id="3" name="Slide Number Placeholder 2"/>
          <p:cNvSpPr>
            <a:spLocks noGrp="1"/>
          </p:cNvSpPr>
          <p:nvPr>
            <p:ph type="sldNum" sz="quarter" idx="11"/>
          </p:nvPr>
        </p:nvSpPr>
        <p:spPr/>
        <p:txBody>
          <a:bodyPr/>
          <a:lstStyle/>
          <a:p>
            <a:fld id="{703DD8D9-F1A4-4DAC-9267-0E71E0DD38E0}" type="slidenum">
              <a:rPr lang="en-US" altLang="en-US" smtClean="0"/>
              <a:pPr/>
              <a:t>17</a:t>
            </a:fld>
            <a:endParaRPr lang="en-US" altLang="en-US"/>
          </a:p>
        </p:txBody>
      </p:sp>
      <p:sp>
        <p:nvSpPr>
          <p:cNvPr id="7" name="TextBox 6"/>
          <p:cNvSpPr txBox="1"/>
          <p:nvPr/>
        </p:nvSpPr>
        <p:spPr>
          <a:xfrm>
            <a:off x="1447800" y="2438400"/>
            <a:ext cx="2687567" cy="738664"/>
          </a:xfrm>
          <a:prstGeom prst="rect">
            <a:avLst/>
          </a:prstGeom>
          <a:noFill/>
        </p:spPr>
        <p:txBody>
          <a:bodyPr wrap="none" rtlCol="0">
            <a:spAutoFit/>
          </a:bodyPr>
          <a:lstStyle/>
          <a:p>
            <a:r>
              <a:rPr lang="en-US" sz="4200" b="1" dirty="0" smtClean="0"/>
              <a:t>Questions?</a:t>
            </a:r>
            <a:endParaRPr lang="en-US" sz="4200" b="1" dirty="0"/>
          </a:p>
        </p:txBody>
      </p:sp>
      <p:sp>
        <p:nvSpPr>
          <p:cNvPr id="8" name="TextBox 7"/>
          <p:cNvSpPr txBox="1"/>
          <p:nvPr/>
        </p:nvSpPr>
        <p:spPr>
          <a:xfrm>
            <a:off x="5029200" y="4419600"/>
            <a:ext cx="3145700" cy="738664"/>
          </a:xfrm>
          <a:prstGeom prst="rect">
            <a:avLst/>
          </a:prstGeom>
          <a:noFill/>
        </p:spPr>
        <p:txBody>
          <a:bodyPr wrap="none" rtlCol="0">
            <a:spAutoFit/>
          </a:bodyPr>
          <a:lstStyle/>
          <a:p>
            <a:r>
              <a:rPr lang="en-US" sz="4200" b="1" dirty="0" smtClean="0"/>
              <a:t>Comments ...</a:t>
            </a:r>
            <a:endParaRPr lang="en-US" sz="4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NTTC Training – TY2018</a:t>
            </a:r>
            <a:endParaRPr lang="en-US"/>
          </a:p>
        </p:txBody>
      </p:sp>
      <p:sp>
        <p:nvSpPr>
          <p:cNvPr id="15" name="Slide Number Placeholder 14"/>
          <p:cNvSpPr>
            <a:spLocks noGrp="1"/>
          </p:cNvSpPr>
          <p:nvPr>
            <p:ph type="sldNum" sz="quarter" idx="11"/>
          </p:nvPr>
        </p:nvSpPr>
        <p:spPr/>
        <p:txBody>
          <a:bodyPr/>
          <a:lstStyle/>
          <a:p>
            <a:fld id="{EA87C3FE-C2FC-437E-9F70-EAE431295BE4}" type="slidenum">
              <a:rPr lang="en-US" altLang="en-US" smtClean="0"/>
              <a:pPr/>
              <a:t>2</a:t>
            </a:fld>
            <a:endParaRPr lang="en-US" altLang="en-US"/>
          </a:p>
        </p:txBody>
      </p:sp>
      <p:sp>
        <p:nvSpPr>
          <p:cNvPr id="2" name="Content Placeholder 1"/>
          <p:cNvSpPr>
            <a:spLocks noGrp="1"/>
          </p:cNvSpPr>
          <p:nvPr>
            <p:ph sz="quarter" idx="12"/>
          </p:nvPr>
        </p:nvSpPr>
        <p:spPr/>
        <p:txBody>
          <a:bodyPr>
            <a:normAutofit lnSpcReduction="10000"/>
          </a:bodyPr>
          <a:lstStyle/>
          <a:p>
            <a:endParaRPr lang="en-US" dirty="0" smtClean="0"/>
          </a:p>
          <a:p>
            <a:endParaRPr lang="en-US" dirty="0" smtClean="0"/>
          </a:p>
          <a:p>
            <a:r>
              <a:rPr lang="en-US" dirty="0" smtClean="0"/>
              <a:t>All Social Security income in scope</a:t>
            </a:r>
          </a:p>
          <a:p>
            <a:r>
              <a:rPr lang="en-US" dirty="0" smtClean="0"/>
              <a:t>Refer lump-sum payment for prior year to experienced Counselor</a:t>
            </a:r>
          </a:p>
          <a:p>
            <a:pPr lvl="1"/>
            <a:r>
              <a:rPr lang="en-US" dirty="0" smtClean="0"/>
              <a:t>Prior year returns are required to complete lump-sum payment</a:t>
            </a:r>
            <a:endParaRPr lang="en-US" dirty="0"/>
          </a:p>
        </p:txBody>
      </p:sp>
      <p:sp>
        <p:nvSpPr>
          <p:cNvPr id="7170" name="Title 1"/>
          <p:cNvSpPr>
            <a:spLocks noGrp="1"/>
          </p:cNvSpPr>
          <p:nvPr>
            <p:ph type="title"/>
          </p:nvPr>
        </p:nvSpPr>
        <p:spPr/>
        <p:txBody>
          <a:bodyPr/>
          <a:lstStyle/>
          <a:p>
            <a:r>
              <a:rPr lang="en-US" altLang="en-US" smtClean="0"/>
              <a:t>Intake and Interview</a:t>
            </a:r>
            <a:endParaRPr lang="en-US" altLang="en-US" dirty="0"/>
          </a:p>
        </p:txBody>
      </p:sp>
      <p:grpSp>
        <p:nvGrpSpPr>
          <p:cNvPr id="3" name="Group 2"/>
          <p:cNvGrpSpPr/>
          <p:nvPr/>
        </p:nvGrpSpPr>
        <p:grpSpPr>
          <a:xfrm>
            <a:off x="1371600" y="1600200"/>
            <a:ext cx="8861425" cy="1071566"/>
            <a:chOff x="1665291" y="2514600"/>
            <a:chExt cx="8861425" cy="1071566"/>
          </a:xfrm>
        </p:grpSpPr>
        <p:pic>
          <p:nvPicPr>
            <p:cNvPr id="7173" name="Picture 7"/>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65291" y="2514600"/>
              <a:ext cx="8861425" cy="781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60553" y="3271841"/>
              <a:ext cx="8277225" cy="314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 name="Picture 26"/>
          <p:cNvPicPr/>
          <p:nvPr/>
        </p:nvPicPr>
        <p:blipFill>
          <a:blip r:embed="rId3">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50000"/>
                    </a14:imgEffect>
                  </a14:imgLayer>
                </a14:imgProps>
              </a:ext>
            </a:extLst>
          </a:blip>
          <a:stretch>
            <a:fillRect/>
          </a:stretch>
        </p:blipFill>
        <p:spPr>
          <a:xfrm>
            <a:off x="2971800" y="381000"/>
            <a:ext cx="7391400" cy="5791199"/>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smtClean="0"/>
              <a:t>NTTC Training – TY2018</a:t>
            </a:r>
            <a:endParaRPr lang="en-US" dirty="0"/>
          </a:p>
        </p:txBody>
      </p:sp>
      <p:sp>
        <p:nvSpPr>
          <p:cNvPr id="17" name="Slide Number Placeholder 16"/>
          <p:cNvSpPr>
            <a:spLocks noGrp="1"/>
          </p:cNvSpPr>
          <p:nvPr>
            <p:ph type="sldNum" sz="quarter" idx="12"/>
          </p:nvPr>
        </p:nvSpPr>
        <p:spPr/>
        <p:txBody>
          <a:bodyPr/>
          <a:lstStyle/>
          <a:p>
            <a:fld id="{EA87C3FE-C2FC-437E-9F70-EAE431295BE4}" type="slidenum">
              <a:rPr lang="en-US" altLang="en-US" smtClean="0"/>
              <a:pPr/>
              <a:t>3</a:t>
            </a:fld>
            <a:endParaRPr lang="en-US" altLang="en-US"/>
          </a:p>
        </p:txBody>
      </p:sp>
      <p:sp>
        <p:nvSpPr>
          <p:cNvPr id="9219" name="Title 4"/>
          <p:cNvSpPr>
            <a:spLocks noGrp="1"/>
          </p:cNvSpPr>
          <p:nvPr>
            <p:ph type="title"/>
          </p:nvPr>
        </p:nvSpPr>
        <p:spPr/>
        <p:txBody>
          <a:bodyPr/>
          <a:lstStyle/>
          <a:p>
            <a:r>
              <a:rPr lang="en-US" altLang="en-US" smtClean="0"/>
              <a:t>Form SSA-1099</a:t>
            </a:r>
            <a:endParaRPr lang="en-US" altLang="en-US" dirty="0"/>
          </a:p>
        </p:txBody>
      </p:sp>
      <p:sp>
        <p:nvSpPr>
          <p:cNvPr id="9223" name="Rectangle 14"/>
          <p:cNvSpPr>
            <a:spLocks noChangeArrowheads="1"/>
          </p:cNvSpPr>
          <p:nvPr/>
        </p:nvSpPr>
        <p:spPr bwMode="auto">
          <a:xfrm>
            <a:off x="1524000" y="44450"/>
            <a:ext cx="184150" cy="3683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endParaRPr lang="en-US" altLang="en-US" sz="1800" b="0">
              <a:cs typeface="Arial" charset="0"/>
            </a:endParaRPr>
          </a:p>
        </p:txBody>
      </p:sp>
      <p:sp>
        <p:nvSpPr>
          <p:cNvPr id="9224" name="Rectangle 16"/>
          <p:cNvSpPr>
            <a:spLocks noChangeArrowheads="1"/>
          </p:cNvSpPr>
          <p:nvPr/>
        </p:nvSpPr>
        <p:spPr bwMode="auto">
          <a:xfrm>
            <a:off x="1524000" y="273050"/>
            <a:ext cx="184150" cy="3683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endParaRPr lang="en-US" altLang="en-US" sz="1800" b="0">
              <a:cs typeface="Arial" charset="0"/>
            </a:endParaRPr>
          </a:p>
        </p:txBody>
      </p:sp>
      <p:cxnSp>
        <p:nvCxnSpPr>
          <p:cNvPr id="28" name="Straight Arrow Connector 27"/>
          <p:cNvCxnSpPr>
            <a:cxnSpLocks/>
          </p:cNvCxnSpPr>
          <p:nvPr/>
        </p:nvCxnSpPr>
        <p:spPr>
          <a:xfrm>
            <a:off x="4267200" y="3124200"/>
            <a:ext cx="1392189" cy="1588"/>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10363200" y="2133600"/>
            <a:ext cx="920779"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a:off x="10363200" y="4191000"/>
            <a:ext cx="920778"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844B03F-0D14-457D-B681-3B909CED4C16}"/>
              </a:ext>
            </a:extLst>
          </p:cNvPr>
          <p:cNvCxnSpPr>
            <a:cxnSpLocks/>
          </p:cNvCxnSpPr>
          <p:nvPr/>
        </p:nvCxnSpPr>
        <p:spPr>
          <a:xfrm>
            <a:off x="5105400" y="3581400"/>
            <a:ext cx="782589" cy="1588"/>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162800" y="1752600"/>
            <a:ext cx="3124200" cy="609600"/>
          </a:xfrm>
          <a:prstGeom prst="rect">
            <a:avLst/>
          </a:prstGeom>
          <a:solidFill>
            <a:srgbClr val="FFA7FF">
              <a:alpha val="25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a:p>
        </p:txBody>
      </p:sp>
      <p:sp>
        <p:nvSpPr>
          <p:cNvPr id="8" name="Slide Number Placeholder 7"/>
          <p:cNvSpPr>
            <a:spLocks noGrp="1"/>
          </p:cNvSpPr>
          <p:nvPr>
            <p:ph type="sldNum" sz="quarter" idx="11"/>
          </p:nvPr>
        </p:nvSpPr>
        <p:spPr/>
        <p:txBody>
          <a:bodyPr/>
          <a:lstStyle/>
          <a:p>
            <a:fld id="{EA87C3FE-C2FC-437E-9F70-EAE431295BE4}" type="slidenum">
              <a:rPr lang="en-US" altLang="en-US" smtClean="0"/>
              <a:pPr/>
              <a:t>4</a:t>
            </a:fld>
            <a:endParaRPr lang="en-US" altLang="en-US"/>
          </a:p>
        </p:txBody>
      </p:sp>
      <p:sp>
        <p:nvSpPr>
          <p:cNvPr id="18435" name="Content Placeholder 2"/>
          <p:cNvSpPr>
            <a:spLocks noGrp="1"/>
          </p:cNvSpPr>
          <p:nvPr>
            <p:ph sz="quarter" idx="12"/>
          </p:nvPr>
        </p:nvSpPr>
        <p:spPr/>
        <p:txBody>
          <a:bodyPr>
            <a:normAutofit/>
          </a:bodyPr>
          <a:lstStyle/>
          <a:p>
            <a:r>
              <a:rPr lang="en-US" altLang="en-US" dirty="0" smtClean="0"/>
              <a:t>Enter data for both Taxpayer and Spouse </a:t>
            </a:r>
          </a:p>
          <a:p>
            <a:r>
              <a:rPr lang="en-US" altLang="en-US" dirty="0" smtClean="0"/>
              <a:t>Enter any federal withholding </a:t>
            </a:r>
          </a:p>
        </p:txBody>
      </p:sp>
      <p:sp>
        <p:nvSpPr>
          <p:cNvPr id="2" name="Title 1"/>
          <p:cNvSpPr>
            <a:spLocks noGrp="1"/>
          </p:cNvSpPr>
          <p:nvPr>
            <p:ph type="title"/>
          </p:nvPr>
        </p:nvSpPr>
        <p:spPr/>
        <p:txBody>
          <a:bodyPr/>
          <a:lstStyle/>
          <a:p>
            <a:r>
              <a:rPr lang="en-US" smtClean="0"/>
              <a:t>Social Security Income in TaxSlayer</a:t>
            </a:r>
            <a:endParaRPr lang="en-US" dirty="0"/>
          </a:p>
        </p:txBody>
      </p:sp>
      <p:sp>
        <p:nvSpPr>
          <p:cNvPr id="4" name="Rectangle 3"/>
          <p:cNvSpPr/>
          <p:nvPr/>
        </p:nvSpPr>
        <p:spPr>
          <a:xfrm>
            <a:off x="9372600" y="1204721"/>
            <a:ext cx="2133600" cy="319279"/>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Pub 4012 Tab D</a:t>
            </a:r>
            <a:endParaRPr lang="en-US" b="1"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NTTC Training – TY2018</a:t>
            </a:r>
            <a:endParaRPr lang="en-US"/>
          </a:p>
        </p:txBody>
      </p:sp>
      <p:sp>
        <p:nvSpPr>
          <p:cNvPr id="8" name="Slide Number Placeholder 7"/>
          <p:cNvSpPr>
            <a:spLocks noGrp="1"/>
          </p:cNvSpPr>
          <p:nvPr>
            <p:ph type="sldNum" sz="quarter" idx="11"/>
          </p:nvPr>
        </p:nvSpPr>
        <p:spPr/>
        <p:txBody>
          <a:bodyPr/>
          <a:lstStyle/>
          <a:p>
            <a:fld id="{EA87C3FE-C2FC-437E-9F70-EAE431295BE4}" type="slidenum">
              <a:rPr lang="en-US" altLang="en-US" smtClean="0"/>
              <a:pPr/>
              <a:t>5</a:t>
            </a:fld>
            <a:endParaRPr lang="en-US" altLang="en-US"/>
          </a:p>
        </p:txBody>
      </p:sp>
      <p:sp>
        <p:nvSpPr>
          <p:cNvPr id="18435" name="Content Placeholder 2"/>
          <p:cNvSpPr>
            <a:spLocks noGrp="1"/>
          </p:cNvSpPr>
          <p:nvPr>
            <p:ph sz="quarter" idx="12"/>
          </p:nvPr>
        </p:nvSpPr>
        <p:spPr/>
        <p:txBody>
          <a:bodyPr>
            <a:normAutofit lnSpcReduction="10000"/>
          </a:bodyPr>
          <a:lstStyle/>
          <a:p>
            <a:r>
              <a:rPr lang="en-US" altLang="en-US" b="1" dirty="0" smtClean="0"/>
              <a:t>Before</a:t>
            </a:r>
            <a:r>
              <a:rPr lang="en-US" altLang="en-US" dirty="0" smtClean="0"/>
              <a:t> entering Medicare insurance cost</a:t>
            </a:r>
          </a:p>
          <a:p>
            <a:pPr lvl="1"/>
            <a:r>
              <a:rPr lang="en-US" altLang="en-US" dirty="0" smtClean="0"/>
              <a:t>Taxpayer with Schedule C business income enter Medicare costs as self-employed health </a:t>
            </a:r>
            <a:r>
              <a:rPr lang="en-US" altLang="en-US" dirty="0"/>
              <a:t>care expense</a:t>
            </a:r>
            <a:r>
              <a:rPr lang="en-US" altLang="en-US" dirty="0" smtClean="0"/>
              <a:t> </a:t>
            </a:r>
          </a:p>
          <a:p>
            <a:pPr lvl="2"/>
            <a:r>
              <a:rPr lang="en-US" altLang="en-US" dirty="0" smtClean="0"/>
              <a:t>if taxpayer qualifies*</a:t>
            </a:r>
          </a:p>
          <a:p>
            <a:pPr lvl="1"/>
            <a:r>
              <a:rPr lang="en-US" altLang="en-US" dirty="0" smtClean="0"/>
              <a:t>Taxpayers with no Schedule C enter Medicare costs on Social Security screen</a:t>
            </a:r>
          </a:p>
          <a:p>
            <a:pPr lvl="2"/>
            <a:r>
              <a:rPr lang="en-US" altLang="en-US" dirty="0" smtClean="0"/>
              <a:t>Carried automatically to Schedule A</a:t>
            </a:r>
          </a:p>
          <a:p>
            <a:pPr marL="576262" lvl="1" indent="0">
              <a:buNone/>
            </a:pPr>
            <a:r>
              <a:rPr lang="en-US" altLang="en-US" dirty="0" smtClean="0"/>
              <a:t>* See </a:t>
            </a:r>
            <a:r>
              <a:rPr lang="en-US" altLang="en-US" i="1" dirty="0" smtClean="0"/>
              <a:t>Adjustments to Income </a:t>
            </a:r>
            <a:r>
              <a:rPr lang="en-US" altLang="en-US" dirty="0" smtClean="0"/>
              <a:t>training slides for self-employed health care deduction requirements</a:t>
            </a:r>
          </a:p>
        </p:txBody>
      </p:sp>
      <p:sp>
        <p:nvSpPr>
          <p:cNvPr id="2" name="Title 1"/>
          <p:cNvSpPr>
            <a:spLocks noGrp="1"/>
          </p:cNvSpPr>
          <p:nvPr>
            <p:ph type="title"/>
          </p:nvPr>
        </p:nvSpPr>
        <p:spPr/>
        <p:txBody>
          <a:bodyPr/>
          <a:lstStyle/>
          <a:p>
            <a:r>
              <a:rPr lang="en-US" smtClean="0"/>
              <a:t>Social Security Income in TaxSlayer</a:t>
            </a:r>
            <a:endParaRPr lang="en-US" dirty="0"/>
          </a:p>
        </p:txBody>
      </p:sp>
      <p:sp>
        <p:nvSpPr>
          <p:cNvPr id="4" name="Rectangle 3"/>
          <p:cNvSpPr/>
          <p:nvPr/>
        </p:nvSpPr>
        <p:spPr>
          <a:xfrm>
            <a:off x="9372600" y="1204721"/>
            <a:ext cx="2133600" cy="319279"/>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Pub 4012 Tab D</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542178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dirty="0"/>
          </a:p>
        </p:txBody>
      </p:sp>
      <p:sp>
        <p:nvSpPr>
          <p:cNvPr id="3" name="Slide Number Placeholder 2"/>
          <p:cNvSpPr>
            <a:spLocks noGrp="1"/>
          </p:cNvSpPr>
          <p:nvPr>
            <p:ph type="sldNum" sz="quarter" idx="11"/>
          </p:nvPr>
        </p:nvSpPr>
        <p:spPr/>
        <p:txBody>
          <a:bodyPr/>
          <a:lstStyle/>
          <a:p>
            <a:fld id="{EA87C3FE-C2FC-437E-9F70-EAE431295BE4}" type="slidenum">
              <a:rPr lang="en-US" altLang="en-US" smtClean="0"/>
              <a:pPr/>
              <a:t>6</a:t>
            </a:fld>
            <a:endParaRPr lang="en-US" altLang="en-US"/>
          </a:p>
        </p:txBody>
      </p:sp>
      <p:sp>
        <p:nvSpPr>
          <p:cNvPr id="14339" name="Rectangle 10"/>
          <p:cNvSpPr>
            <a:spLocks noGrp="1" noChangeArrowheads="1"/>
          </p:cNvSpPr>
          <p:nvPr>
            <p:ph sz="quarter" idx="12"/>
          </p:nvPr>
        </p:nvSpPr>
        <p:spPr/>
        <p:txBody>
          <a:bodyPr>
            <a:normAutofit/>
          </a:bodyPr>
          <a:lstStyle/>
          <a:p>
            <a:r>
              <a:rPr lang="en-US" dirty="0" smtClean="0"/>
              <a:t>Railroad Retirement Tier 1</a:t>
            </a:r>
          </a:p>
          <a:p>
            <a:pPr lvl="1"/>
            <a:r>
              <a:rPr lang="en-US" dirty="0" smtClean="0">
                <a:solidFill>
                  <a:srgbClr val="0000FF"/>
                </a:solidFill>
              </a:rPr>
              <a:t>Blue</a:t>
            </a:r>
            <a:r>
              <a:rPr lang="en-US" dirty="0" smtClean="0"/>
              <a:t> form</a:t>
            </a:r>
          </a:p>
          <a:p>
            <a:pPr lvl="1"/>
            <a:r>
              <a:rPr lang="en-US" dirty="0" smtClean="0"/>
              <a:t>RRB-1099</a:t>
            </a:r>
          </a:p>
          <a:p>
            <a:r>
              <a:rPr lang="en-US" dirty="0" smtClean="0"/>
              <a:t>Same Rules as Social Security</a:t>
            </a:r>
          </a:p>
          <a:p>
            <a:r>
              <a:rPr lang="en-US" dirty="0" smtClean="0"/>
              <a:t>Enter data on Social Security line SSA-1099 input screen</a:t>
            </a:r>
          </a:p>
          <a:p>
            <a:pPr>
              <a:buFont typeface="Wingdings" panose="05000000000000000000" pitchFamily="2" charset="2"/>
              <a:buChar char="Ø"/>
            </a:pPr>
            <a:r>
              <a:rPr lang="en-US" dirty="0" smtClean="0"/>
              <a:t>Green form is RR Tier 2 – see Retirement Income lesson</a:t>
            </a:r>
          </a:p>
        </p:txBody>
      </p:sp>
      <p:sp>
        <p:nvSpPr>
          <p:cNvPr id="25602" name="Rectangle 9"/>
          <p:cNvSpPr>
            <a:spLocks noGrp="1" noChangeArrowheads="1"/>
          </p:cNvSpPr>
          <p:nvPr>
            <p:ph type="title"/>
          </p:nvPr>
        </p:nvSpPr>
        <p:spPr/>
        <p:txBody>
          <a:bodyPr/>
          <a:lstStyle/>
          <a:p>
            <a:r>
              <a:rPr lang="en-US" altLang="en-US" smtClean="0"/>
              <a:t>Railroad Retirement Benefits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a:p>
        </p:txBody>
      </p:sp>
      <p:sp>
        <p:nvSpPr>
          <p:cNvPr id="3" name="Slide Number Placeholder 2"/>
          <p:cNvSpPr>
            <a:spLocks noGrp="1"/>
          </p:cNvSpPr>
          <p:nvPr>
            <p:ph type="sldNum" sz="quarter" idx="11"/>
          </p:nvPr>
        </p:nvSpPr>
        <p:spPr/>
        <p:txBody>
          <a:bodyPr/>
          <a:lstStyle/>
          <a:p>
            <a:fld id="{EA87C3FE-C2FC-437E-9F70-EAE431295BE4}" type="slidenum">
              <a:rPr lang="en-US" altLang="en-US" smtClean="0"/>
              <a:pPr/>
              <a:t>7</a:t>
            </a:fld>
            <a:endParaRPr lang="en-US" altLang="en-US"/>
          </a:p>
        </p:txBody>
      </p:sp>
      <p:sp>
        <p:nvSpPr>
          <p:cNvPr id="41987" name="Content Placeholder 2"/>
          <p:cNvSpPr>
            <a:spLocks noGrp="1"/>
          </p:cNvSpPr>
          <p:nvPr>
            <p:ph sz="quarter" idx="12"/>
          </p:nvPr>
        </p:nvSpPr>
        <p:spPr/>
        <p:txBody>
          <a:bodyPr>
            <a:normAutofit/>
          </a:bodyPr>
          <a:lstStyle/>
          <a:p>
            <a:r>
              <a:rPr lang="en-US" altLang="en-US" dirty="0" smtClean="0"/>
              <a:t>Absent SSA-1099 subject to Local Coordinator approval</a:t>
            </a:r>
          </a:p>
          <a:p>
            <a:pPr lvl="1"/>
            <a:r>
              <a:rPr lang="en-US" altLang="en-US" dirty="0" smtClean="0"/>
              <a:t>Use statement of benefits to be paid SSA-4926 for 2018</a:t>
            </a:r>
          </a:p>
          <a:p>
            <a:pPr lvl="1"/>
            <a:r>
              <a:rPr lang="en-US" altLang="en-US" dirty="0" smtClean="0"/>
              <a:t>Use 2017 amount and adjust for cost of living</a:t>
            </a:r>
          </a:p>
          <a:p>
            <a:pPr lvl="2"/>
            <a:r>
              <a:rPr lang="en-US" altLang="en-US" dirty="0" smtClean="0"/>
              <a:t>Adjustment for 2018 is 2.0% </a:t>
            </a:r>
          </a:p>
          <a:p>
            <a:pPr marL="1090612" lvl="2" indent="0">
              <a:buNone/>
            </a:pPr>
            <a:r>
              <a:rPr lang="en-US" altLang="en-US" dirty="0" smtClean="0"/>
              <a:t>	(compute as 2017 amount </a:t>
            </a:r>
            <a:r>
              <a:rPr lang="en-US" altLang="en-US" dirty="0" err="1" smtClean="0"/>
              <a:t>x</a:t>
            </a:r>
            <a:r>
              <a:rPr lang="en-US" altLang="en-US" dirty="0" smtClean="0"/>
              <a:t> 1.02%)</a:t>
            </a:r>
          </a:p>
          <a:p>
            <a:r>
              <a:rPr lang="en-US" altLang="en-US" dirty="0" smtClean="0"/>
              <a:t>Taxpayers with existing Social Security accounts </a:t>
            </a:r>
          </a:p>
          <a:p>
            <a:pPr lvl="1"/>
            <a:r>
              <a:rPr lang="en-US" altLang="en-US" dirty="0" smtClean="0">
                <a:hlinkClick r:id="rId3"/>
              </a:rPr>
              <a:t>https://secure.ssa.gov</a:t>
            </a:r>
            <a:r>
              <a:rPr lang="en-US" altLang="en-US" dirty="0" smtClean="0"/>
              <a:t> to access information</a:t>
            </a:r>
            <a:endParaRPr lang="en-US" altLang="en-US" dirty="0"/>
          </a:p>
        </p:txBody>
      </p:sp>
      <p:sp>
        <p:nvSpPr>
          <p:cNvPr id="34818" name="Title 1"/>
          <p:cNvSpPr>
            <a:spLocks noGrp="1"/>
          </p:cNvSpPr>
          <p:nvPr>
            <p:ph type="title"/>
          </p:nvPr>
        </p:nvSpPr>
        <p:spPr/>
        <p:txBody>
          <a:bodyPr/>
          <a:lstStyle/>
          <a:p>
            <a:r>
              <a:rPr lang="en-US" altLang="en-US" smtClean="0"/>
              <a:t>Missing SSA-1099</a:t>
            </a:r>
            <a:endParaRPr lang="en-US" alt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50000"/>
                    </a14:imgEffect>
                  </a14:imgLayer>
                </a14:imgProps>
              </a:ext>
            </a:extLst>
          </a:blip>
          <a:srcRect l="-70" t="478" r="70" b="47096"/>
          <a:stretch/>
        </p:blipFill>
        <p:spPr>
          <a:xfrm>
            <a:off x="849425" y="1447800"/>
            <a:ext cx="10708940" cy="4572000"/>
          </a:xfrm>
          <a:prstGeom prst="rect">
            <a:avLst/>
          </a:prstGeom>
        </p:spPr>
      </p:pic>
      <p:sp>
        <p:nvSpPr>
          <p:cNvPr id="3" name="Footer Placeholder 2"/>
          <p:cNvSpPr>
            <a:spLocks noGrp="1"/>
          </p:cNvSpPr>
          <p:nvPr>
            <p:ph type="ftr" sz="quarter" idx="11"/>
          </p:nvPr>
        </p:nvSpPr>
        <p:spPr/>
        <p:txBody>
          <a:bodyPr/>
          <a:lstStyle/>
          <a:p>
            <a:r>
              <a:rPr lang="en-US" smtClean="0"/>
              <a:t>NTTC Training – TY2018</a:t>
            </a:r>
            <a:endParaRPr lang="en-US"/>
          </a:p>
        </p:txBody>
      </p:sp>
      <p:sp>
        <p:nvSpPr>
          <p:cNvPr id="4" name="Slide Number Placeholder 3"/>
          <p:cNvSpPr>
            <a:spLocks noGrp="1"/>
          </p:cNvSpPr>
          <p:nvPr>
            <p:ph type="sldNum" sz="quarter" idx="12"/>
          </p:nvPr>
        </p:nvSpPr>
        <p:spPr/>
        <p:txBody>
          <a:bodyPr/>
          <a:lstStyle/>
          <a:p>
            <a:fld id="{EA87C3FE-C2FC-437E-9F70-EAE431295BE4}" type="slidenum">
              <a:rPr lang="en-US" altLang="en-US" smtClean="0"/>
              <a:pPr/>
              <a:t>8</a:t>
            </a:fld>
            <a:endParaRPr lang="en-US" altLang="en-US"/>
          </a:p>
        </p:txBody>
      </p:sp>
      <p:sp>
        <p:nvSpPr>
          <p:cNvPr id="5" name="Title 4"/>
          <p:cNvSpPr>
            <a:spLocks noGrp="1"/>
          </p:cNvSpPr>
          <p:nvPr>
            <p:ph type="title"/>
          </p:nvPr>
        </p:nvSpPr>
        <p:spPr/>
        <p:txBody>
          <a:bodyPr/>
          <a:lstStyle/>
          <a:p>
            <a:r>
              <a:rPr lang="en-US" smtClean="0"/>
              <a:t>Railroad Retirement Benefits</a:t>
            </a:r>
            <a:endParaRPr lang="en-US" dirty="0"/>
          </a:p>
        </p:txBody>
      </p:sp>
      <p:sp>
        <p:nvSpPr>
          <p:cNvPr id="6" name="Rounded Rectangle 5"/>
          <p:cNvSpPr/>
          <p:nvPr/>
        </p:nvSpPr>
        <p:spPr>
          <a:xfrm>
            <a:off x="5410200" y="2971800"/>
            <a:ext cx="2971800" cy="533400"/>
          </a:xfrm>
          <a:prstGeom prst="roundRect">
            <a:avLst>
              <a:gd name="adj" fmla="val 0"/>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ine Callout 1 9"/>
          <p:cNvSpPr/>
          <p:nvPr/>
        </p:nvSpPr>
        <p:spPr>
          <a:xfrm>
            <a:off x="8763000" y="381000"/>
            <a:ext cx="2895600" cy="1219200"/>
          </a:xfrm>
          <a:prstGeom prst="borderCallout1">
            <a:avLst>
              <a:gd name="adj1" fmla="val 47857"/>
              <a:gd name="adj2" fmla="val 96"/>
              <a:gd name="adj3" fmla="val 212207"/>
              <a:gd name="adj4" fmla="val -18041"/>
            </a:avLst>
          </a:prstGeom>
          <a:solidFill>
            <a:schemeClr val="bg1"/>
          </a:solid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600" b="1" dirty="0">
                <a:solidFill>
                  <a:srgbClr val="0000FF"/>
                </a:solidFill>
              </a:rPr>
              <a:t>Confirm it’s SS equivalent and not RR retirement</a:t>
            </a:r>
          </a:p>
        </p:txBody>
      </p:sp>
      <p:sp>
        <p:nvSpPr>
          <p:cNvPr id="9" name="TextBox 8"/>
          <p:cNvSpPr txBox="1"/>
          <p:nvPr/>
        </p:nvSpPr>
        <p:spPr>
          <a:xfrm>
            <a:off x="8382000" y="5334000"/>
            <a:ext cx="1828800" cy="521732"/>
          </a:xfrm>
          <a:prstGeom prst="rect">
            <a:avLst/>
          </a:prstGeom>
          <a:noFill/>
          <a:ln w="38100" cap="flat" cmpd="sng" algn="ctr">
            <a:solidFill>
              <a:srgbClr val="0000FF"/>
            </a:solidFill>
            <a:prstDash val="solid"/>
            <a:round/>
            <a:headEnd type="none" w="med" len="med"/>
            <a:tailEnd type="none" w="med" len="med"/>
          </a:ln>
        </p:spPr>
        <p:txBody>
          <a:bodyPr wrap="square" rtlCol="0">
            <a:spAutoFit/>
          </a:bodyPr>
          <a:lstStyle/>
          <a:p>
            <a:endParaRPr lang="en-US" dirty="0"/>
          </a:p>
        </p:txBody>
      </p:sp>
      <p:sp>
        <p:nvSpPr>
          <p:cNvPr id="11" name="TextBox 10"/>
          <p:cNvSpPr txBox="1"/>
          <p:nvPr/>
        </p:nvSpPr>
        <p:spPr>
          <a:xfrm>
            <a:off x="5410200" y="5334000"/>
            <a:ext cx="2971800" cy="533400"/>
          </a:xfrm>
          <a:prstGeom prst="rect">
            <a:avLst/>
          </a:prstGeom>
          <a:noFill/>
          <a:ln w="38100" cap="flat" cmpd="sng" algn="ctr">
            <a:solidFill>
              <a:srgbClr val="0000FF"/>
            </a:solidFill>
            <a:prstDash val="solid"/>
            <a:round/>
            <a:headEnd type="none" w="med" len="med"/>
            <a:tailEnd type="none" w="med" len="med"/>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1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NTTC Training – TY2018</a:t>
            </a:r>
            <a:endParaRPr lang="en-US"/>
          </a:p>
        </p:txBody>
      </p:sp>
      <p:sp>
        <p:nvSpPr>
          <p:cNvPr id="3" name="Slide Number Placeholder 2"/>
          <p:cNvSpPr>
            <a:spLocks noGrp="1"/>
          </p:cNvSpPr>
          <p:nvPr>
            <p:ph type="sldNum" sz="quarter" idx="11"/>
          </p:nvPr>
        </p:nvSpPr>
        <p:spPr/>
        <p:txBody>
          <a:bodyPr/>
          <a:lstStyle/>
          <a:p>
            <a:fld id="{EA87C3FE-C2FC-437E-9F70-EAE431295BE4}" type="slidenum">
              <a:rPr lang="en-US" altLang="en-US" smtClean="0"/>
              <a:pPr/>
              <a:t>9</a:t>
            </a:fld>
            <a:endParaRPr lang="en-US" altLang="en-US"/>
          </a:p>
        </p:txBody>
      </p:sp>
      <p:sp>
        <p:nvSpPr>
          <p:cNvPr id="22531" name="Content Placeholder 2"/>
          <p:cNvSpPr>
            <a:spLocks noGrp="1"/>
          </p:cNvSpPr>
          <p:nvPr>
            <p:ph sz="quarter" idx="12"/>
          </p:nvPr>
        </p:nvSpPr>
        <p:spPr/>
        <p:txBody>
          <a:bodyPr>
            <a:normAutofit fontScale="92500" lnSpcReduction="20000"/>
          </a:bodyPr>
          <a:lstStyle/>
          <a:p>
            <a:r>
              <a:rPr lang="en-US" altLang="en-US" dirty="0" smtClean="0"/>
              <a:t>Treated as </a:t>
            </a:r>
            <a:r>
              <a:rPr lang="en-US" altLang="en-US" dirty="0"/>
              <a:t>U.S. Social Security (Pub 915</a:t>
            </a:r>
            <a:r>
              <a:rPr lang="en-US" altLang="en-US" dirty="0" smtClean="0"/>
              <a:t>)</a:t>
            </a:r>
          </a:p>
          <a:p>
            <a:pPr lvl="1"/>
            <a:r>
              <a:rPr lang="en-US" altLang="en-US" dirty="0" smtClean="0"/>
              <a:t>Canada Pension Plan </a:t>
            </a:r>
          </a:p>
          <a:p>
            <a:pPr lvl="1"/>
            <a:r>
              <a:rPr lang="en-US" altLang="en-US" dirty="0" smtClean="0"/>
              <a:t>Quebec Pension Plan</a:t>
            </a:r>
          </a:p>
          <a:p>
            <a:pPr lvl="1"/>
            <a:r>
              <a:rPr lang="en-US" altLang="en-US" dirty="0" smtClean="0"/>
              <a:t>Old Age Security from Canada</a:t>
            </a:r>
          </a:p>
          <a:p>
            <a:pPr lvl="1"/>
            <a:r>
              <a:rPr lang="en-US" altLang="en-US" dirty="0" smtClean="0"/>
              <a:t>Germany social security</a:t>
            </a:r>
          </a:p>
          <a:p>
            <a:r>
              <a:rPr lang="en-US" altLang="en-US" dirty="0" smtClean="0"/>
              <a:t>Taxpayer must provide US dollar amounts</a:t>
            </a:r>
          </a:p>
          <a:p>
            <a:pPr>
              <a:buFont typeface="Wingdings" panose="05000000000000000000" pitchFamily="2" charset="2"/>
              <a:buChar char="Ø"/>
            </a:pPr>
            <a:r>
              <a:rPr lang="en-US" altLang="en-US" dirty="0" smtClean="0"/>
              <a:t>Other countries and pensions other than above – </a:t>
            </a:r>
            <a:r>
              <a:rPr lang="en-US" altLang="en-US" b="1" dirty="0" smtClean="0"/>
              <a:t>out of scope</a:t>
            </a:r>
            <a:endParaRPr lang="en-US" altLang="en-US" b="1" dirty="0"/>
          </a:p>
        </p:txBody>
      </p:sp>
      <p:sp>
        <p:nvSpPr>
          <p:cNvPr id="32770" name="Title 1"/>
          <p:cNvSpPr>
            <a:spLocks noGrp="1"/>
          </p:cNvSpPr>
          <p:nvPr>
            <p:ph type="title"/>
          </p:nvPr>
        </p:nvSpPr>
        <p:spPr/>
        <p:txBody>
          <a:bodyPr/>
          <a:lstStyle/>
          <a:p>
            <a:r>
              <a:rPr lang="en-US" altLang="en-US" dirty="0" smtClean="0"/>
              <a:t>Foreign Old Age Payments</a:t>
            </a:r>
            <a:endParaRPr lang="en-US" altLang="en-US" dirty="0"/>
          </a:p>
        </p:txBody>
      </p:sp>
      <p:sp>
        <p:nvSpPr>
          <p:cNvPr id="7" name="Rectangle 6"/>
          <p:cNvSpPr/>
          <p:nvPr/>
        </p:nvSpPr>
        <p:spPr>
          <a:xfrm>
            <a:off x="8534400" y="1219200"/>
            <a:ext cx="3352800" cy="45720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NTTC Modified Pub </a:t>
            </a:r>
            <a:r>
              <a:rPr lang="en-US" b="1" dirty="0"/>
              <a:t>4012  Tab </a:t>
            </a:r>
            <a:r>
              <a:rPr lang="en-US" b="1" dirty="0" smtClean="0"/>
              <a:t>D</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1336</Words>
  <Application>Microsoft Macintosh PowerPoint</Application>
  <PresentationFormat>Custom</PresentationFormat>
  <Paragraphs>163</Paragraphs>
  <Slides>17</Slides>
  <Notes>16</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2018 Templet</vt:lpstr>
      <vt:lpstr>Social Security and Railroad Retirement Equivalent</vt:lpstr>
      <vt:lpstr>Intake and Interview</vt:lpstr>
      <vt:lpstr>Form SSA-1099</vt:lpstr>
      <vt:lpstr>Social Security Income in TaxSlayer</vt:lpstr>
      <vt:lpstr>Social Security Income in TaxSlayer</vt:lpstr>
      <vt:lpstr>Railroad Retirement Benefits</vt:lpstr>
      <vt:lpstr>Missing SSA-1099</vt:lpstr>
      <vt:lpstr>Railroad Retirement Benefits</vt:lpstr>
      <vt:lpstr>Foreign Old Age Payments</vt:lpstr>
      <vt:lpstr>Quality Review</vt:lpstr>
      <vt:lpstr>Lump-sum Social Security</vt:lpstr>
      <vt:lpstr>SSA -1099 Lump Sum Distribution </vt:lpstr>
      <vt:lpstr>Lump-Sum Social Security</vt:lpstr>
      <vt:lpstr>Start With SSA-1099 Input Screen</vt:lpstr>
      <vt:lpstr>Lump-Sum Calculation</vt:lpstr>
      <vt:lpstr>Lump-Sum Calculation</vt:lpstr>
      <vt:lpstr>Social Security Income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2018-10-09T04:12:19Z</dcterms:created>
  <dcterms:modified xsi:type="dcterms:W3CDTF">2018-10-09T04:36:10Z</dcterms:modified>
</cp:coreProperties>
</file>